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1" r:id="rId1"/>
  </p:sldMasterIdLst>
  <p:notesMasterIdLst>
    <p:notesMasterId r:id="rId48"/>
  </p:notesMasterIdLst>
  <p:sldIdLst>
    <p:sldId id="256" r:id="rId2"/>
    <p:sldId id="257" r:id="rId3"/>
    <p:sldId id="329" r:id="rId4"/>
    <p:sldId id="258" r:id="rId5"/>
    <p:sldId id="344" r:id="rId6"/>
    <p:sldId id="260" r:id="rId7"/>
    <p:sldId id="261" r:id="rId8"/>
    <p:sldId id="333" r:id="rId9"/>
    <p:sldId id="263" r:id="rId10"/>
    <p:sldId id="317" r:id="rId11"/>
    <p:sldId id="319" r:id="rId12"/>
    <p:sldId id="331" r:id="rId13"/>
    <p:sldId id="323" r:id="rId14"/>
    <p:sldId id="325" r:id="rId15"/>
    <p:sldId id="346" r:id="rId16"/>
    <p:sldId id="276" r:id="rId17"/>
    <p:sldId id="304" r:id="rId18"/>
    <p:sldId id="277" r:id="rId19"/>
    <p:sldId id="278" r:id="rId20"/>
    <p:sldId id="279" r:id="rId21"/>
    <p:sldId id="280" r:id="rId22"/>
    <p:sldId id="281" r:id="rId23"/>
    <p:sldId id="282" r:id="rId24"/>
    <p:sldId id="312" r:id="rId25"/>
    <p:sldId id="283" r:id="rId26"/>
    <p:sldId id="345" r:id="rId27"/>
    <p:sldId id="334" r:id="rId28"/>
    <p:sldId id="335" r:id="rId29"/>
    <p:sldId id="336" r:id="rId30"/>
    <p:sldId id="337" r:id="rId31"/>
    <p:sldId id="338" r:id="rId32"/>
    <p:sldId id="339" r:id="rId33"/>
    <p:sldId id="340" r:id="rId34"/>
    <p:sldId id="341" r:id="rId35"/>
    <p:sldId id="342" r:id="rId36"/>
    <p:sldId id="343" r:id="rId37"/>
    <p:sldId id="347" r:id="rId38"/>
    <p:sldId id="307" r:id="rId39"/>
    <p:sldId id="284" r:id="rId40"/>
    <p:sldId id="308" r:id="rId41"/>
    <p:sldId id="285" r:id="rId42"/>
    <p:sldId id="286" r:id="rId43"/>
    <p:sldId id="287" r:id="rId44"/>
    <p:sldId id="306" r:id="rId45"/>
    <p:sldId id="305" r:id="rId46"/>
    <p:sldId id="311" r:id="rId47"/>
  </p:sldIdLst>
  <p:sldSz cx="9144000" cy="5143500" type="screen16x9"/>
  <p:notesSz cx="6858000" cy="9144000"/>
  <p:embeddedFontLst>
    <p:embeddedFont>
      <p:font typeface="SimSun" panose="02010600030101010101" pitchFamily="2" charset="-122"/>
      <p:regular r:id="rId49"/>
    </p:embeddedFont>
    <p:embeddedFont>
      <p:font typeface="Arial Black" panose="020B0A04020102020204" pitchFamily="34" charset="0"/>
      <p:bold r:id="rId50"/>
    </p:embeddedFont>
    <p:embeddedFont>
      <p:font typeface="Roboto" panose="020B0604020202020204" charset="0"/>
      <p:regular r:id="rId51"/>
      <p:bold r:id="rId52"/>
      <p:italic r:id="rId53"/>
      <p:boldItalic r:id="rId54"/>
    </p:embeddedFont>
    <p:embeddedFont>
      <p:font typeface="Calibri" panose="020F0502020204030204" pitchFamily="34" charset="0"/>
      <p:regular r:id="rId55"/>
      <p:bold r:id="rId56"/>
      <p:italic r:id="rId57"/>
      <p:boldItalic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59B8F6F-646D-46DF-AE40-8BDCF0375636}">
  <a:tblStyle styleId="{059B8F6F-646D-46DF-AE40-8BDCF0375636}" styleName="Table_0"/>
  <a:tblStyle styleId="{D9E75710-2F0A-4061-8F9A-117E1DD1F380}" styleName="Table_1">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 styleId="{D664709A-3E04-478C-BA8F-562805DED5A3}" styleName="Table_2">
    <a:wholeTbl>
      <a:tcStyle>
        <a:tcBdr>
          <a:left>
            <a:ln w="12700" cap="flat" cmpd="sng">
              <a:solidFill>
                <a:srgbClr val="000000"/>
              </a:solidFill>
              <a:prstDash val="solid"/>
              <a:round/>
              <a:headEnd type="none" w="med" len="med"/>
              <a:tailEnd type="none" w="med" len="med"/>
            </a:ln>
          </a:left>
          <a:right>
            <a:ln w="12700" cap="flat" cmpd="sng">
              <a:solidFill>
                <a:srgbClr val="000000"/>
              </a:solidFill>
              <a:prstDash val="solid"/>
              <a:round/>
              <a:headEnd type="none" w="med" len="med"/>
              <a:tailEnd type="none" w="med" len="med"/>
            </a:ln>
          </a:right>
          <a:top>
            <a:ln w="12700" cap="flat" cmpd="sng">
              <a:solidFill>
                <a:srgbClr val="000000"/>
              </a:solidFill>
              <a:prstDash val="solid"/>
              <a:round/>
              <a:headEnd type="none" w="med" len="med"/>
              <a:tailEnd type="none" w="med" len="med"/>
            </a:ln>
          </a:top>
          <a:bottom>
            <a:ln w="12700" cap="flat" cmpd="sng">
              <a:solidFill>
                <a:srgbClr val="000000"/>
              </a:solidFill>
              <a:prstDash val="solid"/>
              <a:round/>
              <a:headEnd type="none" w="med" len="med"/>
              <a:tailEnd type="none" w="med" len="med"/>
            </a:ln>
          </a:bottom>
          <a:insideH>
            <a:ln w="12700" cap="flat" cmpd="sng">
              <a:solidFill>
                <a:srgbClr val="000000"/>
              </a:solidFill>
              <a:prstDash val="solid"/>
              <a:round/>
              <a:headEnd type="none" w="med" len="med"/>
              <a:tailEnd type="none" w="med" len="med"/>
            </a:ln>
          </a:insideH>
          <a:insideV>
            <a:ln w="12700" cap="flat" cmpd="sng">
              <a:solidFill>
                <a:srgbClr val="000000"/>
              </a:solidFill>
              <a:prstDash val="solid"/>
              <a:round/>
              <a:headEnd type="none" w="med" len="med"/>
              <a:tailEnd type="none" w="med" len="med"/>
            </a:ln>
          </a:insideV>
        </a:tcBdr>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3" d="100"/>
          <a:sy n="113" d="100"/>
        </p:scale>
        <p:origin x="562"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2.fntdata"/><Relationship Id="rId55" Type="http://schemas.openxmlformats.org/officeDocument/2006/relationships/font" Target="fonts/font7.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5.fntdata"/><Relationship Id="rId58" Type="http://schemas.openxmlformats.org/officeDocument/2006/relationships/font" Target="fonts/font10.fntdata"/><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font" Target="fonts/font8.fntdata"/><Relationship Id="rId8" Type="http://schemas.openxmlformats.org/officeDocument/2006/relationships/slide" Target="slides/slide7.xml"/><Relationship Id="rId51"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6.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font" Target="fonts/font9.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793189363"/>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5" name="Shape 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6622390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Shape 2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7" name="Shape 20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3053554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Shape 2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3" name="Shape 21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0251726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Shape 2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2" name="Shape 22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0869369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Shape 2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1" name="Shape 2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9064830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Shape 2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0" name="Shape 24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3749826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6" name="Shape 10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961973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Shape 2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6" name="Shape 2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4811346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705D06F-CBAC-4F49-8B4A-7551DF5C97B3}" type="slidenum">
              <a:rPr lang="en-US" smtClean="0"/>
              <a:t>40</a:t>
            </a:fld>
            <a:endParaRPr lang="en-US"/>
          </a:p>
        </p:txBody>
      </p:sp>
    </p:spTree>
    <p:extLst>
      <p:ext uri="{BB962C8B-B14F-4D97-AF65-F5344CB8AC3E}">
        <p14:creationId xmlns:p14="http://schemas.microsoft.com/office/powerpoint/2010/main" val="19582488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Shape 2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3" name="Shape 25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7725391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Shape 2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0" name="Shape 26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6921953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7047436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Shape 2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6" name="Shape 26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1392946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2177487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8" name="Shape 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9190010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4" name="Shape 9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811933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6" name="Shape 10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181827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Shape 1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5" name="Shape 18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557722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Shape 1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3" name="Shape 1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955063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Shape 2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1" name="Shape 20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3858584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71450"/>
            <a:ext cx="7772400" cy="3428999"/>
          </a:xfrm>
        </p:spPr>
        <p:txBody>
          <a:bodyPr anchor="ctr">
            <a:noAutofit/>
          </a:bodyPr>
          <a:lstStyle>
            <a:lvl1pPr>
              <a:lnSpc>
                <a:spcPct val="100000"/>
              </a:lnSpc>
              <a:defRPr sz="8800" spc="-80" baseline="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457200" y="3600450"/>
            <a:ext cx="6858000" cy="685800"/>
          </a:xfrm>
        </p:spPr>
        <p:txBody>
          <a:bodyPr/>
          <a:lstStyle>
            <a:lvl1pPr marL="0" indent="0" algn="l">
              <a:buNone/>
              <a:defRPr b="0" cap="all"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4/6/2016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Rectangle 8"/>
          <p:cNvSpPr/>
          <p:nvPr/>
        </p:nvSpPr>
        <p:spPr>
          <a:xfrm>
            <a:off x="9001124" y="3634740"/>
            <a:ext cx="142876" cy="15087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9001124" y="0"/>
            <a:ext cx="142876" cy="363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lvl1pPr>
              <a:defRPr>
                <a:solidFill>
                  <a:schemeClr val="tx1"/>
                </a:solidFill>
              </a:defRPr>
            </a:lvl1p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C6B4A9-1611-4792-9094-5F34BCA07E0B}" type="datetimeFigureOut">
              <a:rPr lang="en-US" smtClean="0"/>
              <a:t>4/6/2016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61BEF0D-F0BB-DE4B-95CE-6DB70DBA9567}" type="datetimeFigureOut">
              <a:rPr lang="en-US" smtClean="0"/>
              <a:pPr/>
              <a:t>4/6/2016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8"/>
        <p:cNvGrpSpPr/>
        <p:nvPr/>
      </p:nvGrpSpPr>
      <p:grpSpPr>
        <a:xfrm>
          <a:off x="0" y="0"/>
          <a:ext cx="0" cy="0"/>
          <a:chOff x="0" y="0"/>
          <a:chExt cx="0" cy="0"/>
        </a:xfrm>
      </p:grpSpPr>
      <p:sp>
        <p:nvSpPr>
          <p:cNvPr id="21" name="Shape 21"/>
          <p:cNvSpPr txBox="1">
            <a:spLocks noGrp="1"/>
          </p:cNvSpPr>
          <p:nvPr>
            <p:ph type="title"/>
          </p:nvPr>
        </p:nvSpPr>
        <p:spPr>
          <a:xfrm>
            <a:off x="471900" y="738725"/>
            <a:ext cx="8222100" cy="7677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471900" y="1919075"/>
            <a:ext cx="8222100" cy="2710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3" name="Shape 23"/>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39440416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cSld name="1_Section header">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460950" y="2065350"/>
            <a:ext cx="8222100" cy="1012800"/>
          </a:xfrm>
          <a:prstGeom prst="rect">
            <a:avLst/>
          </a:prstGeom>
        </p:spPr>
        <p:txBody>
          <a:bodyPr lIns="91425" tIns="91425" rIns="91425" bIns="91425" anchor="ctr" anchorCtr="0"/>
          <a:lstStyle>
            <a:lvl1pPr lvl="0">
              <a:spcBef>
                <a:spcPts val="0"/>
              </a:spcBef>
              <a:buSzPct val="100000"/>
              <a:defRPr sz="4200"/>
            </a:lvl1pPr>
            <a:lvl2pPr lvl="1">
              <a:spcBef>
                <a:spcPts val="0"/>
              </a:spcBef>
              <a:buSzPct val="100000"/>
              <a:defRPr sz="4200"/>
            </a:lvl2pPr>
            <a:lvl3pPr lvl="2">
              <a:spcBef>
                <a:spcPts val="0"/>
              </a:spcBef>
              <a:buSzPct val="100000"/>
              <a:defRPr sz="4200"/>
            </a:lvl3pPr>
            <a:lvl4pPr lvl="3">
              <a:spcBef>
                <a:spcPts val="0"/>
              </a:spcBef>
              <a:buSzPct val="100000"/>
              <a:defRPr sz="4200"/>
            </a:lvl4pPr>
            <a:lvl5pPr lvl="4">
              <a:spcBef>
                <a:spcPts val="0"/>
              </a:spcBef>
              <a:buSzPct val="100000"/>
              <a:defRPr sz="4200"/>
            </a:lvl5pPr>
            <a:lvl6pPr lvl="5">
              <a:spcBef>
                <a:spcPts val="0"/>
              </a:spcBef>
              <a:buSzPct val="100000"/>
              <a:defRPr sz="4200"/>
            </a:lvl6pPr>
            <a:lvl7pPr lvl="6">
              <a:spcBef>
                <a:spcPts val="0"/>
              </a:spcBef>
              <a:buSzPct val="100000"/>
              <a:defRPr sz="4200"/>
            </a:lvl7pPr>
            <a:lvl8pPr lvl="7">
              <a:spcBef>
                <a:spcPts val="0"/>
              </a:spcBef>
              <a:buSzPct val="100000"/>
              <a:defRPr sz="4200"/>
            </a:lvl8pPr>
            <a:lvl9pPr lvl="8">
              <a:spcBef>
                <a:spcPts val="0"/>
              </a:spcBef>
              <a:buSzPct val="100000"/>
              <a:defRPr sz="4200"/>
            </a:lvl9pPr>
          </a:lstStyle>
          <a:p>
            <a:endParaRPr/>
          </a:p>
        </p:txBody>
      </p:sp>
      <p:sp>
        <p:nvSpPr>
          <p:cNvPr id="17" name="Shape 17"/>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extLst>
      <p:ext uri="{BB962C8B-B14F-4D97-AF65-F5344CB8AC3E}">
        <p14:creationId xmlns:p14="http://schemas.microsoft.com/office/powerpoint/2010/main" val="3174107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6"/>
        <p:cNvGrpSpPr/>
        <p:nvPr/>
      </p:nvGrpSpPr>
      <p:grpSpPr>
        <a:xfrm>
          <a:off x="0" y="0"/>
          <a:ext cx="0" cy="0"/>
          <a:chOff x="0" y="0"/>
          <a:chExt cx="0" cy="0"/>
        </a:xfrm>
      </p:grpSpPr>
      <p:sp>
        <p:nvSpPr>
          <p:cNvPr id="39" name="Shape 39"/>
          <p:cNvSpPr txBox="1">
            <a:spLocks noGrp="1"/>
          </p:cNvSpPr>
          <p:nvPr>
            <p:ph type="title"/>
          </p:nvPr>
        </p:nvSpPr>
        <p:spPr>
          <a:xfrm>
            <a:off x="226077" y="357800"/>
            <a:ext cx="2808000" cy="9534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40" name="Shape 40"/>
          <p:cNvSpPr txBox="1">
            <a:spLocks noGrp="1"/>
          </p:cNvSpPr>
          <p:nvPr>
            <p:ph type="body" idx="1"/>
          </p:nvPr>
        </p:nvSpPr>
        <p:spPr>
          <a:xfrm>
            <a:off x="226075" y="1465800"/>
            <a:ext cx="2808000" cy="3163500"/>
          </a:xfrm>
          <a:prstGeom prst="rect">
            <a:avLst/>
          </a:prstGeom>
        </p:spPr>
        <p:txBody>
          <a:bodyPr lIns="91425" tIns="91425" rIns="91425" bIns="91425" anchor="t" anchorCtr="0"/>
          <a:lstStyle>
            <a:lvl1pPr lvl="0">
              <a:spcBef>
                <a:spcPts val="0"/>
              </a:spcBef>
              <a:buClr>
                <a:schemeClr val="lt1"/>
              </a:buClr>
              <a:buSzPct val="100000"/>
              <a:defRPr sz="1200">
                <a:solidFill>
                  <a:schemeClr val="lt1"/>
                </a:solidFill>
              </a:defRPr>
            </a:lvl1pPr>
            <a:lvl2pPr lvl="1">
              <a:spcBef>
                <a:spcPts val="0"/>
              </a:spcBef>
              <a:buClr>
                <a:schemeClr val="lt1"/>
              </a:buClr>
              <a:buSzPct val="100000"/>
              <a:defRPr sz="1200">
                <a:solidFill>
                  <a:schemeClr val="lt1"/>
                </a:solidFill>
              </a:defRPr>
            </a:lvl2pPr>
            <a:lvl3pPr lvl="2">
              <a:spcBef>
                <a:spcPts val="0"/>
              </a:spcBef>
              <a:buClr>
                <a:schemeClr val="lt1"/>
              </a:buClr>
              <a:buSzPct val="100000"/>
              <a:defRPr sz="1200">
                <a:solidFill>
                  <a:schemeClr val="lt1"/>
                </a:solidFill>
              </a:defRPr>
            </a:lvl3pPr>
            <a:lvl4pPr lvl="3">
              <a:spcBef>
                <a:spcPts val="0"/>
              </a:spcBef>
              <a:buClr>
                <a:schemeClr val="lt1"/>
              </a:buClr>
              <a:buSzPct val="100000"/>
              <a:defRPr sz="1200">
                <a:solidFill>
                  <a:schemeClr val="lt1"/>
                </a:solidFill>
              </a:defRPr>
            </a:lvl4pPr>
            <a:lvl5pPr lvl="4">
              <a:spcBef>
                <a:spcPts val="0"/>
              </a:spcBef>
              <a:buClr>
                <a:schemeClr val="lt1"/>
              </a:buClr>
              <a:buSzPct val="100000"/>
              <a:defRPr sz="1200">
                <a:solidFill>
                  <a:schemeClr val="lt1"/>
                </a:solidFill>
              </a:defRPr>
            </a:lvl5pPr>
            <a:lvl6pPr lvl="5">
              <a:spcBef>
                <a:spcPts val="0"/>
              </a:spcBef>
              <a:buClr>
                <a:schemeClr val="lt1"/>
              </a:buClr>
              <a:buSzPct val="100000"/>
              <a:defRPr sz="1200">
                <a:solidFill>
                  <a:schemeClr val="lt1"/>
                </a:solidFill>
              </a:defRPr>
            </a:lvl6pPr>
            <a:lvl7pPr lvl="6">
              <a:spcBef>
                <a:spcPts val="0"/>
              </a:spcBef>
              <a:buClr>
                <a:schemeClr val="lt1"/>
              </a:buClr>
              <a:buSzPct val="100000"/>
              <a:defRPr sz="1200">
                <a:solidFill>
                  <a:schemeClr val="lt1"/>
                </a:solidFill>
              </a:defRPr>
            </a:lvl7pPr>
            <a:lvl8pPr lvl="7">
              <a:spcBef>
                <a:spcPts val="0"/>
              </a:spcBef>
              <a:buClr>
                <a:schemeClr val="lt1"/>
              </a:buClr>
              <a:buSzPct val="100000"/>
              <a:defRPr sz="1200">
                <a:solidFill>
                  <a:schemeClr val="lt1"/>
                </a:solidFill>
              </a:defRPr>
            </a:lvl8pPr>
            <a:lvl9pPr lvl="8">
              <a:spcBef>
                <a:spcPts val="0"/>
              </a:spcBef>
              <a:buClr>
                <a:schemeClr val="lt1"/>
              </a:buClr>
              <a:buSzPct val="100000"/>
              <a:defRPr sz="1200">
                <a:solidFill>
                  <a:schemeClr val="lt1"/>
                </a:solidFill>
              </a:defRPr>
            </a:lvl9pPr>
          </a:lstStyle>
          <a:p>
            <a:endParaRPr/>
          </a:p>
        </p:txBody>
      </p:sp>
      <p:sp>
        <p:nvSpPr>
          <p:cNvPr id="41" name="Shape 41"/>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2740755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ABEF993-DD25-4CB0-89AB-1E32500CF33D}" type="datetimeFigureOut">
              <a:rPr lang="en-US" smtClean="0"/>
              <a:t>4/6/2016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A0CA78-6473-4A99-82E2-E50F41902DC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085851"/>
            <a:ext cx="7772400" cy="3240881"/>
          </a:xfrm>
        </p:spPr>
        <p:txBody>
          <a:bodyPr anchor="ctr">
            <a:noAutofit/>
          </a:bodyPr>
          <a:lstStyle>
            <a:lvl1pPr algn="l">
              <a:lnSpc>
                <a:spcPct val="100000"/>
              </a:lnSpc>
              <a:defRPr sz="8800" b="0" cap="all" spc="-80" baseline="0">
                <a:solidFill>
                  <a:schemeClr val="tx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71451"/>
            <a:ext cx="7772400" cy="8001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B61BEF0D-F0BB-DE4B-95CE-6DB70DBA9567}" type="datetimeFigureOut">
              <a:rPr lang="en-US" smtClean="0"/>
              <a:pPr/>
              <a:t>4/6/2016</a:t>
            </a:fld>
            <a:endParaRPr lang="en-US" dirty="0"/>
          </a:p>
        </p:txBody>
      </p:sp>
      <p:sp>
        <p:nvSpPr>
          <p:cNvPr id="8" name="Slide Number Placeholder 7"/>
          <p:cNvSpPr>
            <a:spLocks noGrp="1"/>
          </p:cNvSpPr>
          <p:nvPr>
            <p:ph type="sldNum" sz="quarter" idx="11"/>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
        <p:nvSpPr>
          <p:cNvPr id="9" name="Footer Placeholder 8"/>
          <p:cNvSpPr>
            <a:spLocks noGrp="1"/>
          </p:cNvSpPr>
          <p:nvPr>
            <p:ph type="ftr" sz="quarter" idx="12"/>
          </p:nvPr>
        </p:nvSpPr>
        <p:spPr/>
        <p:txBody>
          <a:bodyPr/>
          <a:lstStyle/>
          <a:p>
            <a:endParaRPr lang="en-US" dirty="0"/>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30680" y="1181101"/>
            <a:ext cx="329184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90160" y="1181101"/>
            <a:ext cx="329184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4/6/2016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27632" y="1179576"/>
            <a:ext cx="3291840" cy="47982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627632" y="1694525"/>
            <a:ext cx="3291840" cy="28803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93208" y="1179576"/>
            <a:ext cx="3291840" cy="47982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smtClean="0"/>
              <a:t>Click to edit Master text styles</a:t>
            </a:r>
          </a:p>
        </p:txBody>
      </p:sp>
      <p:sp>
        <p:nvSpPr>
          <p:cNvPr id="6" name="Content Placeholder 5"/>
          <p:cNvSpPr>
            <a:spLocks noGrp="1"/>
          </p:cNvSpPr>
          <p:nvPr>
            <p:ph sz="quarter" idx="4"/>
          </p:nvPr>
        </p:nvSpPr>
        <p:spPr>
          <a:xfrm>
            <a:off x="5093208" y="1694525"/>
            <a:ext cx="3291840" cy="28803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4/6/2016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61BEF0D-F0BB-DE4B-95CE-6DB70DBA9567}" type="datetimeFigureOut">
              <a:rPr lang="en-US" smtClean="0"/>
              <a:pPr/>
              <a:t>4/6/2016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4/6/2016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lvl="0">
              <a:spcBef>
                <a:spcPts val="0"/>
              </a:spcBef>
              <a:buNone/>
            </a:pPr>
            <a:fld id="{00000000-1234-1234-1234-123412341234}" type="slidenum">
              <a:rPr lang="en" smtClean="0"/>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200150"/>
            <a:ext cx="5111750" cy="336042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1200150"/>
            <a:ext cx="3008313" cy="336042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4/6/2016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
        <p:nvSpPr>
          <p:cNvPr id="8" name="Title 7"/>
          <p:cNvSpPr>
            <a:spLocks noGrp="1"/>
          </p:cNvSpPr>
          <p:nvPr>
            <p:ph type="title"/>
          </p:nvPr>
        </p:nvSpPr>
        <p:spPr/>
        <p:txBody>
          <a:bodyPr/>
          <a:lstStyle/>
          <a:p>
            <a:r>
              <a:rPr lang="en-US" smtClean="0"/>
              <a:t>Click to edit Master title style</a:t>
            </a:r>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3634740"/>
            <a:ext cx="142876" cy="15087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363474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457200" y="4286250"/>
            <a:ext cx="8153400" cy="3429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4/6/2016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lvl1pPr>
              <a:defRPr>
                <a:solidFill>
                  <a:schemeClr val="tx1"/>
                </a:solidFill>
              </a:defRPr>
            </a:lvl1p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
        <p:nvSpPr>
          <p:cNvPr id="8" name="Title 7"/>
          <p:cNvSpPr>
            <a:spLocks noGrp="1"/>
          </p:cNvSpPr>
          <p:nvPr>
            <p:ph type="title"/>
          </p:nvPr>
        </p:nvSpPr>
        <p:spPr>
          <a:xfrm>
            <a:off x="457200" y="3714750"/>
            <a:ext cx="8153400" cy="571500"/>
          </a:xfrm>
        </p:spPr>
        <p:txBody>
          <a:bodyPr anchor="t">
            <a:normAutofit/>
          </a:bodyPr>
          <a:lstStyle>
            <a:lvl1pPr>
              <a:defRPr sz="3200"/>
            </a:lvl1pPr>
          </a:lstStyle>
          <a:p>
            <a:r>
              <a:rPr lang="en-US" smtClean="0"/>
              <a:t>Click to edit Master title style</a:t>
            </a:r>
            <a:endParaRPr lang="en-US" dirty="0"/>
          </a:p>
        </p:txBody>
      </p:sp>
      <p:sp>
        <p:nvSpPr>
          <p:cNvPr id="10" name="Rectangle 9"/>
          <p:cNvSpPr/>
          <p:nvPr/>
        </p:nvSpPr>
        <p:spPr>
          <a:xfrm>
            <a:off x="9001124" y="0"/>
            <a:ext cx="142876" cy="363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14539"/>
            <a:ext cx="5791200" cy="1028700"/>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314451"/>
            <a:ext cx="7620000" cy="32801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4629151"/>
            <a:ext cx="3429000" cy="228600"/>
          </a:xfrm>
          <a:prstGeom prst="rect">
            <a:avLst/>
          </a:prstGeom>
        </p:spPr>
        <p:txBody>
          <a:bodyPr vert="horz" lIns="91440" tIns="45720" rIns="91440" bIns="0" rtlCol="0" anchor="b"/>
          <a:lstStyle>
            <a:lvl1pPr algn="l">
              <a:defRPr sz="1000">
                <a:solidFill>
                  <a:schemeClr val="tx1"/>
                </a:solidFill>
              </a:defRPr>
            </a:lvl1pPr>
          </a:lstStyle>
          <a:p>
            <a:fld id="{B61BEF0D-F0BB-DE4B-95CE-6DB70DBA9567}" type="datetimeFigureOut">
              <a:rPr lang="en-US" smtClean="0"/>
              <a:pPr/>
              <a:t>4/6/2016</a:t>
            </a:fld>
            <a:endParaRPr lang="en-US" dirty="0"/>
          </a:p>
        </p:txBody>
      </p:sp>
      <p:sp>
        <p:nvSpPr>
          <p:cNvPr id="5" name="Footer Placeholder 4"/>
          <p:cNvSpPr>
            <a:spLocks noGrp="1"/>
          </p:cNvSpPr>
          <p:nvPr>
            <p:ph type="ftr" sz="quarter" idx="3"/>
          </p:nvPr>
        </p:nvSpPr>
        <p:spPr>
          <a:xfrm>
            <a:off x="457200" y="4869657"/>
            <a:ext cx="3429000" cy="212884"/>
          </a:xfrm>
          <a:prstGeom prst="rect">
            <a:avLst/>
          </a:prstGeom>
        </p:spPr>
        <p:txBody>
          <a:bodyPr vert="horz" lIns="91440" tIns="45720" rIns="91440" bIns="45720" rtlCol="0" anchor="t"/>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rot="16200000">
            <a:off x="8391843" y="4368483"/>
            <a:ext cx="986791" cy="365125"/>
          </a:xfrm>
          <a:prstGeom prst="rect">
            <a:avLst/>
          </a:prstGeom>
        </p:spPr>
        <p:txBody>
          <a:bodyPr vert="horz" lIns="91440" tIns="45720" rIns="91440" bIns="45720" rtlCol="0" anchor="ctr"/>
          <a:lstStyle>
            <a:lvl1pPr algn="l">
              <a:defRPr sz="2400" b="1">
                <a:solidFill>
                  <a:schemeClr val="tx2"/>
                </a:solidFill>
              </a:defRPr>
            </a:lvl1p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
        <p:nvSpPr>
          <p:cNvPr id="7" name="Rectangle 6"/>
          <p:cNvSpPr/>
          <p:nvPr/>
        </p:nvSpPr>
        <p:spPr>
          <a:xfrm>
            <a:off x="9001124" y="0"/>
            <a:ext cx="142876" cy="10287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001124" y="1028700"/>
            <a:ext cx="142876" cy="4114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Lst>
  <p:hf sldNum="0" hdr="0" ftr="0" dt="0"/>
  <p:txStyles>
    <p:titleStyle>
      <a:lvl1pPr algn="l" defTabSz="914400" rtl="0" eaLnBrk="1" latinLnBrk="0" hangingPunct="1">
        <a:spcBef>
          <a:spcPct val="0"/>
        </a:spcBef>
        <a:buNone/>
        <a:defRPr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12.xml"/><Relationship Id="rId4" Type="http://schemas.openxmlformats.org/officeDocument/2006/relationships/image" Target="../media/image17.png"/></Relationships>
</file>

<file path=ppt/slides/_rels/slide4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Shape 67"/>
          <p:cNvSpPr txBox="1">
            <a:spLocks noGrp="1"/>
          </p:cNvSpPr>
          <p:nvPr>
            <p:ph type="ctrTitle"/>
          </p:nvPr>
        </p:nvSpPr>
        <p:spPr>
          <a:prstGeom prst="rect">
            <a:avLst/>
          </a:prstGeom>
        </p:spPr>
        <p:txBody>
          <a:bodyPr lIns="91425" tIns="91425" rIns="91425" bIns="91425" anchor="b" anchorCtr="0">
            <a:noAutofit/>
          </a:bodyPr>
          <a:lstStyle/>
          <a:p>
            <a:pPr lvl="0" algn="r">
              <a:spcBef>
                <a:spcPts val="0"/>
              </a:spcBef>
              <a:buNone/>
            </a:pPr>
            <a:r>
              <a:rPr lang="en" sz="5400" dirty="0"/>
              <a:t>Milestones 1 &amp; 2 - Analysis</a:t>
            </a:r>
          </a:p>
        </p:txBody>
      </p:sp>
      <p:sp>
        <p:nvSpPr>
          <p:cNvPr id="68" name="Shape 68"/>
          <p:cNvSpPr txBox="1">
            <a:spLocks noGrp="1"/>
          </p:cNvSpPr>
          <p:nvPr>
            <p:ph type="subTitle" idx="1"/>
          </p:nvPr>
        </p:nvSpPr>
        <p:spPr>
          <a:prstGeom prst="rect">
            <a:avLst/>
          </a:prstGeom>
        </p:spPr>
        <p:txBody>
          <a:bodyPr lIns="91425" tIns="91425" rIns="91425" bIns="91425" anchor="t" anchorCtr="0">
            <a:noAutofit/>
          </a:bodyPr>
          <a:lstStyle/>
          <a:p>
            <a:pPr lvl="0" rtl="0">
              <a:spcBef>
                <a:spcPts val="0"/>
              </a:spcBef>
              <a:buNone/>
            </a:pPr>
            <a:r>
              <a:rPr lang="en" dirty="0"/>
              <a:t>Machine Learning (MAC-LRN</a:t>
            </a:r>
            <a:r>
              <a:rPr lang="en" dirty="0" smtClean="0"/>
              <a:t>)</a:t>
            </a:r>
            <a:endParaRPr dirty="0"/>
          </a:p>
          <a:p>
            <a:pPr lvl="0" rtl="0">
              <a:spcBef>
                <a:spcPts val="0"/>
              </a:spcBef>
              <a:buNone/>
            </a:pPr>
            <a:r>
              <a:rPr lang="en" sz="1100" dirty="0"/>
              <a:t>Arevalo, Mark Anthony</a:t>
            </a:r>
          </a:p>
          <a:p>
            <a:pPr lvl="0" rtl="0">
              <a:spcBef>
                <a:spcPts val="0"/>
              </a:spcBef>
              <a:buNone/>
            </a:pPr>
            <a:r>
              <a:rPr lang="en" sz="1100" dirty="0"/>
              <a:t>Nablo, Juan Paolo</a:t>
            </a:r>
          </a:p>
          <a:p>
            <a:pPr lvl="0">
              <a:spcBef>
                <a:spcPts val="0"/>
              </a:spcBef>
              <a:buNone/>
            </a:pPr>
            <a:r>
              <a:rPr lang="en" sz="1100" dirty="0"/>
              <a:t>Vivo, Roi Emmanuel</a:t>
            </a:r>
          </a:p>
        </p:txBody>
      </p:sp>
    </p:spTree>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037801415"/>
              </p:ext>
            </p:extLst>
          </p:nvPr>
        </p:nvGraphicFramePr>
        <p:xfrm>
          <a:off x="-1" y="0"/>
          <a:ext cx="3832414" cy="2507288"/>
        </p:xfrm>
        <a:graphic>
          <a:graphicData uri="http://schemas.openxmlformats.org/drawingml/2006/table">
            <a:tbl>
              <a:tblPr firstRow="1" firstCol="1" bandRow="1">
                <a:tableStyleId>{059B8F6F-646D-46DF-AE40-8BDCF0375636}</a:tableStyleId>
              </a:tblPr>
              <a:tblGrid>
                <a:gridCol w="900457"/>
                <a:gridCol w="523444"/>
                <a:gridCol w="514186"/>
                <a:gridCol w="450229"/>
                <a:gridCol w="543640"/>
                <a:gridCol w="450229"/>
                <a:gridCol w="450229"/>
              </a:tblGrid>
              <a:tr h="146266">
                <a:tc>
                  <a:txBody>
                    <a:bodyPr/>
                    <a:lstStyle/>
                    <a:p>
                      <a:pPr algn="ctr">
                        <a:spcAft>
                          <a:spcPts val="0"/>
                        </a:spcAft>
                      </a:pPr>
                      <a:r>
                        <a:rPr lang="en-US" sz="700" dirty="0">
                          <a:effectLst/>
                        </a:rPr>
                        <a:t>CFS</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l"/>
                      <a:endParaRPr lang="en-PH" sz="1000">
                        <a:effectLst/>
                        <a:latin typeface="Times New Roman" panose="02020603050405020304" pitchFamily="18" charset="0"/>
                      </a:endParaRPr>
                    </a:p>
                  </a:txBody>
                  <a:tcPr marL="68580" marR="68580" marT="0" marB="0" anchor="b"/>
                </a:tc>
              </a:tr>
              <a:tr h="307159">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ctr">
                        <a:spcAft>
                          <a:spcPts val="0"/>
                        </a:spcAft>
                      </a:pPr>
                      <a:r>
                        <a:rPr lang="en-US" sz="700">
                          <a:effectLst/>
                        </a:rPr>
                        <a:t>Accuracy</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Precision</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Recall</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F-Measure</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AUC</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Kappa</a:t>
                      </a:r>
                      <a:endParaRPr lang="en-PH" sz="1000">
                        <a:effectLst/>
                        <a:latin typeface="Times New Roman" panose="02020603050405020304" pitchFamily="18" charset="0"/>
                        <a:ea typeface="SimSun" panose="02010600030101010101" pitchFamily="2" charset="-122"/>
                      </a:endParaRPr>
                    </a:p>
                  </a:txBody>
                  <a:tcPr marL="68580" marR="68580" marT="0" marB="0" anchor="b"/>
                </a:tc>
              </a:tr>
              <a:tr h="204773">
                <a:tc>
                  <a:txBody>
                    <a:bodyPr/>
                    <a:lstStyle/>
                    <a:p>
                      <a:pPr algn="ctr">
                        <a:spcAft>
                          <a:spcPts val="0"/>
                        </a:spcAft>
                      </a:pPr>
                      <a:r>
                        <a:rPr lang="en-US" sz="700">
                          <a:effectLst/>
                        </a:rPr>
                        <a:t>kNN (k=1)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90.31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91.92%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92.14%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92.02%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0.797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kNN (k=3)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90.35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91.15%</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93.15%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92.13%</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0.919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0.797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kNN (k=5)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89.94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90.81%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92.83%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91.79%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0.936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0.788</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kNN (k=7)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89.63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90.49%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92.65%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91.54%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0.953</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0.782</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kNN (k=9)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89.24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89.63%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93.04%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91.29%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0.954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0.772</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Decision Trees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88.35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85.81%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96.88%</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90.99%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0.864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0.747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07159">
                <a:tc>
                  <a:txBody>
                    <a:bodyPr/>
                    <a:lstStyle/>
                    <a:p>
                      <a:pPr algn="ctr">
                        <a:spcAft>
                          <a:spcPts val="0"/>
                        </a:spcAft>
                      </a:pPr>
                      <a:r>
                        <a:rPr lang="en-US" sz="700">
                          <a:effectLst/>
                        </a:rPr>
                        <a:t>Bayesian Network (e.g. Naïve Bayes)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79.79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96.74%</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68.97%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80.51%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0.934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0.607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07159">
                <a:tc>
                  <a:txBody>
                    <a:bodyPr/>
                    <a:lstStyle/>
                    <a:p>
                      <a:pPr algn="ctr">
                        <a:spcAft>
                          <a:spcPts val="0"/>
                        </a:spcAft>
                      </a:pPr>
                      <a:r>
                        <a:rPr lang="en-US" sz="700">
                          <a:effectLst/>
                        </a:rPr>
                        <a:t>MLP (Training Cycles = 10)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91.28%</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90.71%</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87.20%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88.70%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0.959</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0.816</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SVM</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89.78%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93.09%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80.08%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86.04%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0.962</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0.781</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3322275074"/>
              </p:ext>
            </p:extLst>
          </p:nvPr>
        </p:nvGraphicFramePr>
        <p:xfrm>
          <a:off x="0" y="2607310"/>
          <a:ext cx="3825690" cy="2536189"/>
        </p:xfrm>
        <a:graphic>
          <a:graphicData uri="http://schemas.openxmlformats.org/drawingml/2006/table">
            <a:tbl>
              <a:tblPr firstRow="1" firstCol="1" bandRow="1">
                <a:tableStyleId>{059B8F6F-646D-46DF-AE40-8BDCF0375636}</a:tableStyleId>
              </a:tblPr>
              <a:tblGrid>
                <a:gridCol w="934545"/>
                <a:gridCol w="467273"/>
                <a:gridCol w="467273"/>
                <a:gridCol w="467273"/>
                <a:gridCol w="554780"/>
                <a:gridCol w="467273"/>
                <a:gridCol w="467273"/>
              </a:tblGrid>
              <a:tr h="216614">
                <a:tc>
                  <a:txBody>
                    <a:bodyPr/>
                    <a:lstStyle/>
                    <a:p>
                      <a:pPr algn="ctr">
                        <a:spcAft>
                          <a:spcPts val="0"/>
                        </a:spcAft>
                      </a:pPr>
                      <a:r>
                        <a:rPr lang="en-US" sz="700" dirty="0">
                          <a:effectLst/>
                        </a:rPr>
                        <a:t>Forward</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r>
              <a:tr h="355608">
                <a:tc>
                  <a:txBody>
                    <a:bodyPr/>
                    <a:lstStyle/>
                    <a:p>
                      <a:endParaRPr lang="en-PH" sz="1000">
                        <a:effectLst/>
                        <a:latin typeface="Times New Roman" panose="02020603050405020304" pitchFamily="18" charset="0"/>
                      </a:endParaRPr>
                    </a:p>
                  </a:txBody>
                  <a:tcPr marL="68580" marR="68580" marT="0" marB="0" anchor="b"/>
                </a:tc>
                <a:tc>
                  <a:txBody>
                    <a:bodyPr/>
                    <a:lstStyle/>
                    <a:p>
                      <a:pPr algn="ctr">
                        <a:spcAft>
                          <a:spcPts val="0"/>
                        </a:spcAft>
                      </a:pPr>
                      <a:r>
                        <a:rPr lang="en-US" sz="700" dirty="0">
                          <a:effectLst/>
                        </a:rPr>
                        <a:t>Accuracy</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Precision</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Recall</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F-Measure</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AUC</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Kappa</a:t>
                      </a:r>
                      <a:endParaRPr lang="en-PH" sz="1000">
                        <a:effectLst/>
                        <a:latin typeface="Times New Roman" panose="02020603050405020304" pitchFamily="18" charset="0"/>
                        <a:ea typeface="SimSun" panose="02010600030101010101" pitchFamily="2" charset="-122"/>
                      </a:endParaRPr>
                    </a:p>
                  </a:txBody>
                  <a:tcPr marL="68580" marR="68580" marT="0" marB="0" anchor="b"/>
                </a:tc>
              </a:tr>
              <a:tr h="177804">
                <a:tc>
                  <a:txBody>
                    <a:bodyPr/>
                    <a:lstStyle/>
                    <a:p>
                      <a:pPr algn="ctr">
                        <a:spcAft>
                          <a:spcPts val="0"/>
                        </a:spcAft>
                      </a:pPr>
                      <a:r>
                        <a:rPr lang="en-US" sz="700">
                          <a:effectLst/>
                        </a:rPr>
                        <a:t>kNN (k=1)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89.57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93.01%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89.53%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91.22%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0.784</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91.92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92.91%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93.83%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93.36%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0.925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0.83</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dirty="0">
                          <a:effectLst/>
                        </a:rPr>
                        <a:t>kNN (k=5)</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00B050"/>
                    </a:solidFill>
                  </a:tcPr>
                </a:tc>
                <a:tc>
                  <a:txBody>
                    <a:bodyPr/>
                    <a:lstStyle/>
                    <a:p>
                      <a:pPr algn="ctr">
                        <a:spcAft>
                          <a:spcPts val="0"/>
                        </a:spcAft>
                      </a:pPr>
                      <a:r>
                        <a:rPr lang="en-US" sz="700" dirty="0">
                          <a:effectLst/>
                        </a:rPr>
                        <a:t>92.44</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93.42%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94.19%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93.79%</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0.946</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0.841</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r>
              <a:tr h="177804">
                <a:tc>
                  <a:txBody>
                    <a:bodyPr/>
                    <a:lstStyle/>
                    <a:p>
                      <a:pPr algn="ctr">
                        <a:spcAft>
                          <a:spcPts val="0"/>
                        </a:spcAft>
                      </a:pPr>
                      <a:r>
                        <a:rPr lang="en-US" sz="700">
                          <a:effectLst/>
                        </a:rPr>
                        <a:t>kNN (k=7)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92.24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93.48%</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93.76%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93.61%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0.969</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0.837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91.91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92.73%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94.05%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93.38%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0.958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0.83</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Decision Trees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90.59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89.13%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96.23%</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92.54%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0.891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0.798</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55608">
                <a:tc>
                  <a:txBody>
                    <a:bodyPr/>
                    <a:lstStyle/>
                    <a:p>
                      <a:pPr algn="ctr">
                        <a:spcAft>
                          <a:spcPts val="0"/>
                        </a:spcAft>
                      </a:pPr>
                      <a:r>
                        <a:rPr lang="en-US" sz="700">
                          <a:effectLst/>
                        </a:rPr>
                        <a:t>Bayesian Network (e.g. Naïve Bayes)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81.79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79.65%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94.01%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86.22%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0.872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0.599</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55608">
                <a:tc>
                  <a:txBody>
                    <a:bodyPr/>
                    <a:lstStyle/>
                    <a:p>
                      <a:pPr algn="ctr">
                        <a:spcAft>
                          <a:spcPts val="0"/>
                        </a:spcAft>
                      </a:pPr>
                      <a:r>
                        <a:rPr lang="en-US" sz="700">
                          <a:effectLst/>
                        </a:rPr>
                        <a:t>MLP (Training Cycles = 10)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dirty="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r>
              <a:tr h="185927">
                <a:tc>
                  <a:txBody>
                    <a:bodyPr/>
                    <a:lstStyle/>
                    <a:p>
                      <a:pPr algn="ctr">
                        <a:spcAft>
                          <a:spcPts val="0"/>
                        </a:spcAft>
                      </a:pPr>
                      <a:r>
                        <a:rPr lang="en-US" sz="700">
                          <a:effectLst/>
                        </a:rPr>
                        <a:t>SVM</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89.22%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89.40%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93.29%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91.29%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0.953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0.772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900261118"/>
              </p:ext>
            </p:extLst>
          </p:nvPr>
        </p:nvGraphicFramePr>
        <p:xfrm>
          <a:off x="3989561" y="1"/>
          <a:ext cx="4206419" cy="2494428"/>
        </p:xfrm>
        <a:graphic>
          <a:graphicData uri="http://schemas.openxmlformats.org/drawingml/2006/table">
            <a:tbl>
              <a:tblPr firstRow="1" firstCol="1" bandRow="1">
                <a:tableStyleId>{059B8F6F-646D-46DF-AE40-8BDCF0375636}</a:tableStyleId>
              </a:tblPr>
              <a:tblGrid>
                <a:gridCol w="1028154"/>
                <a:gridCol w="513612"/>
                <a:gridCol w="513612"/>
                <a:gridCol w="513612"/>
                <a:gridCol w="610205"/>
                <a:gridCol w="513612"/>
                <a:gridCol w="513612"/>
              </a:tblGrid>
              <a:tr h="151887">
                <a:tc>
                  <a:txBody>
                    <a:bodyPr/>
                    <a:lstStyle/>
                    <a:p>
                      <a:pPr algn="ctr">
                        <a:spcAft>
                          <a:spcPts val="0"/>
                        </a:spcAft>
                      </a:pPr>
                      <a:r>
                        <a:rPr lang="en-US" sz="700" dirty="0">
                          <a:effectLst/>
                        </a:rPr>
                        <a:t>Backward</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r>
              <a:tr h="313600">
                <a:tc>
                  <a:txBody>
                    <a:bodyPr/>
                    <a:lstStyle/>
                    <a:p>
                      <a:endParaRPr lang="en-PH" sz="1000">
                        <a:effectLst/>
                        <a:latin typeface="Times New Roman" panose="02020603050405020304" pitchFamily="18" charset="0"/>
                      </a:endParaRPr>
                    </a:p>
                  </a:txBody>
                  <a:tcPr marL="68580" marR="68580" marT="0" marB="0" anchor="b"/>
                </a:tc>
                <a:tc>
                  <a:txBody>
                    <a:bodyPr/>
                    <a:lstStyle/>
                    <a:p>
                      <a:pPr algn="ctr">
                        <a:spcAft>
                          <a:spcPts val="0"/>
                        </a:spcAft>
                      </a:pPr>
                      <a:r>
                        <a:rPr lang="en-US" sz="700">
                          <a:effectLst/>
                        </a:rPr>
                        <a:t>Accuracy</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Precision</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Recall</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F-Measure</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AUC</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Kappa</a:t>
                      </a:r>
                      <a:endParaRPr lang="en-PH" sz="1000">
                        <a:effectLst/>
                        <a:latin typeface="Times New Roman" panose="02020603050405020304" pitchFamily="18" charset="0"/>
                        <a:ea typeface="SimSun" panose="02010600030101010101" pitchFamily="2" charset="-122"/>
                      </a:endParaRPr>
                    </a:p>
                  </a:txBody>
                  <a:tcPr marL="68580" marR="68580" marT="0" marB="0" anchor="b"/>
                </a:tc>
              </a:tr>
              <a:tr h="209066">
                <a:tc>
                  <a:txBody>
                    <a:bodyPr/>
                    <a:lstStyle/>
                    <a:p>
                      <a:pPr algn="ctr">
                        <a:spcAft>
                          <a:spcPts val="0"/>
                        </a:spcAft>
                      </a:pPr>
                      <a:r>
                        <a:rPr lang="en-US" sz="700">
                          <a:effectLst/>
                        </a:rPr>
                        <a:t>kNN (k=1)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91.09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92.66%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92.65%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92.64%</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0.813</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9066">
                <a:tc>
                  <a:txBody>
                    <a:bodyPr/>
                    <a:lstStyle/>
                    <a:p>
                      <a:pPr algn="ctr">
                        <a:spcAft>
                          <a:spcPts val="0"/>
                        </a:spcAft>
                      </a:pPr>
                      <a:r>
                        <a:rPr lang="en-US" sz="700">
                          <a:effectLst/>
                        </a:rPr>
                        <a:t>kNN (k=3)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91.33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91.91%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93.97%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92.92%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0.919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0.817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9066">
                <a:tc>
                  <a:txBody>
                    <a:bodyPr/>
                    <a:lstStyle/>
                    <a:p>
                      <a:pPr algn="ctr">
                        <a:spcAft>
                          <a:spcPts val="0"/>
                        </a:spcAft>
                      </a:pPr>
                      <a:r>
                        <a:rPr lang="en-US" sz="700">
                          <a:effectLst/>
                        </a:rPr>
                        <a:t>kNN (k=5)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90.87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91.64%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93.47%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92.54%</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0.935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0.808</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9066">
                <a:tc>
                  <a:txBody>
                    <a:bodyPr/>
                    <a:lstStyle/>
                    <a:p>
                      <a:pPr algn="ctr">
                        <a:spcAft>
                          <a:spcPts val="0"/>
                        </a:spcAft>
                      </a:pPr>
                      <a:r>
                        <a:rPr lang="en-US" sz="700">
                          <a:effectLst/>
                        </a:rPr>
                        <a:t>kNN (k=7)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91.37</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91.98%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93.97%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92.95%</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0.955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0.818</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9066">
                <a:tc>
                  <a:txBody>
                    <a:bodyPr/>
                    <a:lstStyle/>
                    <a:p>
                      <a:pPr algn="ctr">
                        <a:spcAft>
                          <a:spcPts val="0"/>
                        </a:spcAft>
                      </a:pPr>
                      <a:r>
                        <a:rPr lang="en-US" sz="700">
                          <a:effectLst/>
                        </a:rPr>
                        <a:t>kNN (k=9)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90.85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91.31%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93.87%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92.56%</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0.958</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0.807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9066">
                <a:tc>
                  <a:txBody>
                    <a:bodyPr/>
                    <a:lstStyle/>
                    <a:p>
                      <a:pPr algn="ctr">
                        <a:spcAft>
                          <a:spcPts val="0"/>
                        </a:spcAft>
                      </a:pPr>
                      <a:r>
                        <a:rPr lang="en-US" sz="700">
                          <a:effectLst/>
                        </a:rPr>
                        <a:t>Decision Trees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90.55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90.14%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94.84%</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92.40%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0.907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0.799</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13600">
                <a:tc>
                  <a:txBody>
                    <a:bodyPr/>
                    <a:lstStyle/>
                    <a:p>
                      <a:pPr algn="ctr">
                        <a:spcAft>
                          <a:spcPts val="0"/>
                        </a:spcAft>
                      </a:pPr>
                      <a:r>
                        <a:rPr lang="en-US" sz="700">
                          <a:effectLst/>
                        </a:rPr>
                        <a:t>Bayesian Network (e.g. Naïve Bayes)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82.81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95.94%</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74.82%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84.05%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0.936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0.66</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45155">
                <a:tc>
                  <a:txBody>
                    <a:bodyPr/>
                    <a:lstStyle/>
                    <a:p>
                      <a:pPr algn="ctr">
                        <a:spcAft>
                          <a:spcPts val="0"/>
                        </a:spcAft>
                      </a:pPr>
                      <a:r>
                        <a:rPr lang="en-US" sz="700">
                          <a:effectLst/>
                        </a:rPr>
                        <a:t>MLP (Training Cycles = 10)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r>
              <a:tr h="215277">
                <a:tc>
                  <a:txBody>
                    <a:bodyPr/>
                    <a:lstStyle/>
                    <a:p>
                      <a:pPr algn="ctr">
                        <a:spcAft>
                          <a:spcPts val="0"/>
                        </a:spcAft>
                      </a:pPr>
                      <a:r>
                        <a:rPr lang="en-US" sz="700" dirty="0">
                          <a:effectLst/>
                        </a:rPr>
                        <a:t>SVM</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00B050"/>
                    </a:solidFill>
                  </a:tcPr>
                </a:tc>
                <a:tc>
                  <a:txBody>
                    <a:bodyPr/>
                    <a:lstStyle/>
                    <a:p>
                      <a:pPr algn="ctr">
                        <a:spcAft>
                          <a:spcPts val="0"/>
                        </a:spcAft>
                      </a:pPr>
                      <a:r>
                        <a:rPr lang="en-US" sz="700">
                          <a:effectLst/>
                        </a:rPr>
                        <a:t>91.28%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91.03%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94.98%</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92.96%</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0.815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0.959</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1984645294"/>
              </p:ext>
            </p:extLst>
          </p:nvPr>
        </p:nvGraphicFramePr>
        <p:xfrm>
          <a:off x="3984213" y="2607311"/>
          <a:ext cx="4184874" cy="2536189"/>
        </p:xfrm>
        <a:graphic>
          <a:graphicData uri="http://schemas.openxmlformats.org/drawingml/2006/table">
            <a:tbl>
              <a:tblPr firstRow="1" firstCol="1" bandRow="1">
                <a:tableStyleId>{059B8F6F-646D-46DF-AE40-8BDCF0375636}</a:tableStyleId>
              </a:tblPr>
              <a:tblGrid>
                <a:gridCol w="887652"/>
                <a:gridCol w="628653"/>
                <a:gridCol w="616626"/>
                <a:gridCol w="519601"/>
                <a:gridCol w="590966"/>
                <a:gridCol w="443425"/>
                <a:gridCol w="497951"/>
              </a:tblGrid>
              <a:tr h="216614">
                <a:tc>
                  <a:txBody>
                    <a:bodyPr/>
                    <a:lstStyle/>
                    <a:p>
                      <a:pPr algn="ctr">
                        <a:spcAft>
                          <a:spcPts val="0"/>
                        </a:spcAft>
                      </a:pPr>
                      <a:r>
                        <a:rPr lang="en-US" sz="700" dirty="0">
                          <a:effectLst/>
                        </a:rPr>
                        <a:t>PCA</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r>
              <a:tr h="355608">
                <a:tc>
                  <a:txBody>
                    <a:bodyPr/>
                    <a:lstStyle/>
                    <a:p>
                      <a:endParaRPr lang="en-PH" sz="1000">
                        <a:effectLst/>
                        <a:latin typeface="Times New Roman" panose="02020603050405020304" pitchFamily="18" charset="0"/>
                      </a:endParaRPr>
                    </a:p>
                  </a:txBody>
                  <a:tcPr marL="68580" marR="68580" marT="0" marB="0" anchor="b"/>
                </a:tc>
                <a:tc>
                  <a:txBody>
                    <a:bodyPr/>
                    <a:lstStyle/>
                    <a:p>
                      <a:pPr algn="ctr">
                        <a:spcAft>
                          <a:spcPts val="0"/>
                        </a:spcAft>
                      </a:pPr>
                      <a:r>
                        <a:rPr lang="en-US" sz="700">
                          <a:effectLst/>
                        </a:rPr>
                        <a:t>Accuracy</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Precision</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Recall</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F-Measure</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AUC</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Kappa</a:t>
                      </a:r>
                      <a:endParaRPr lang="en-PH" sz="1000">
                        <a:effectLst/>
                        <a:latin typeface="Times New Roman" panose="02020603050405020304" pitchFamily="18" charset="0"/>
                        <a:ea typeface="SimSun" panose="02010600030101010101" pitchFamily="2" charset="-122"/>
                      </a:endParaRPr>
                    </a:p>
                  </a:txBody>
                  <a:tcPr marL="68580" marR="68580" marT="0" marB="0" anchor="b"/>
                </a:tc>
              </a:tr>
              <a:tr h="177804">
                <a:tc>
                  <a:txBody>
                    <a:bodyPr/>
                    <a:lstStyle/>
                    <a:p>
                      <a:pPr algn="ctr">
                        <a:spcAft>
                          <a:spcPts val="0"/>
                        </a:spcAft>
                      </a:pPr>
                      <a:r>
                        <a:rPr lang="en-US" sz="700">
                          <a:effectLst/>
                        </a:rPr>
                        <a:t>kNN (k=1)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72.09</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86.03%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64.42%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73.66%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0.453</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71.85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85.14%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64.89%</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73.63%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0.756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0.446</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72.03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84.88%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65.53%</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73.93%</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0.766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0.448</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71.72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84.37%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65.46%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73.69%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0.771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0.442</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72.03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84.44%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66.03%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74.09%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0.769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0.447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dirty="0">
                          <a:effectLst/>
                        </a:rPr>
                        <a:t>Decision Trees</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00B050"/>
                    </a:solidFill>
                  </a:tcPr>
                </a:tc>
                <a:tc>
                  <a:txBody>
                    <a:bodyPr/>
                    <a:lstStyle/>
                    <a:p>
                      <a:pPr algn="ctr">
                        <a:spcAft>
                          <a:spcPts val="0"/>
                        </a:spcAft>
                      </a:pPr>
                      <a:r>
                        <a:rPr lang="en-US" sz="700" dirty="0">
                          <a:effectLst/>
                        </a:rPr>
                        <a:t>82.03</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84.21%</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86.62%</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85.37%</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0.853</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0.621</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r>
              <a:tr h="355608">
                <a:tc>
                  <a:txBody>
                    <a:bodyPr/>
                    <a:lstStyle/>
                    <a:p>
                      <a:pPr algn="ctr">
                        <a:spcAft>
                          <a:spcPts val="0"/>
                        </a:spcAft>
                      </a:pPr>
                      <a:r>
                        <a:rPr lang="en-US" sz="700">
                          <a:effectLst/>
                        </a:rPr>
                        <a:t>Bayesian Network (e.g. Naïve Bayes)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62.51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97.36%</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39.20%</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55.85%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0.846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0.324</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55608">
                <a:tc>
                  <a:txBody>
                    <a:bodyPr/>
                    <a:lstStyle/>
                    <a:p>
                      <a:pPr algn="ctr">
                        <a:spcAft>
                          <a:spcPts val="0"/>
                        </a:spcAft>
                      </a:pPr>
                      <a:r>
                        <a:rPr lang="en-US" sz="700">
                          <a:effectLst/>
                        </a:rPr>
                        <a:t>MLP (Training Cycles = 10)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80.72%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82.72%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86.26%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84.42%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0.875</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0.592</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85927">
                <a:tc>
                  <a:txBody>
                    <a:bodyPr/>
                    <a:lstStyle/>
                    <a:p>
                      <a:pPr algn="ctr">
                        <a:spcAft>
                          <a:spcPts val="0"/>
                        </a:spcAft>
                      </a:pPr>
                      <a:r>
                        <a:rPr lang="en-US" sz="700" dirty="0">
                          <a:effectLst/>
                        </a:rPr>
                        <a:t>SVM</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68.46%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77.99%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56.62%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65.35%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0.757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0.378</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r>
            </a:tbl>
          </a:graphicData>
        </a:graphic>
      </p:graphicFrame>
    </p:spTree>
    <p:extLst>
      <p:ext uri="{BB962C8B-B14F-4D97-AF65-F5344CB8AC3E}">
        <p14:creationId xmlns:p14="http://schemas.microsoft.com/office/powerpoint/2010/main" val="87794560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PH" sz="1800" dirty="0" smtClean="0"/>
              <a:t>C. Discussion of Results</a:t>
            </a:r>
            <a:endParaRPr lang="en-PH" sz="1800" dirty="0"/>
          </a:p>
        </p:txBody>
      </p:sp>
      <p:sp>
        <p:nvSpPr>
          <p:cNvPr id="7" name="Text Placeholder 6"/>
          <p:cNvSpPr>
            <a:spLocks noGrp="1"/>
          </p:cNvSpPr>
          <p:nvPr>
            <p:ph type="body" idx="1"/>
          </p:nvPr>
        </p:nvSpPr>
        <p:spPr>
          <a:xfrm>
            <a:off x="226075" y="1453274"/>
            <a:ext cx="2808000" cy="3163500"/>
          </a:xfrm>
        </p:spPr>
        <p:txBody>
          <a:bodyPr>
            <a:normAutofit/>
          </a:bodyPr>
          <a:lstStyle/>
          <a:p>
            <a:pPr algn="just"/>
            <a:r>
              <a:rPr lang="en-PH" b="0" dirty="0" smtClean="0">
                <a:solidFill>
                  <a:schemeClr val="tx1"/>
                </a:solidFill>
              </a:rPr>
              <a:t>By analysing the data, </a:t>
            </a:r>
            <a:r>
              <a:rPr lang="en-PH" dirty="0" smtClean="0">
                <a:solidFill>
                  <a:schemeClr val="tx1"/>
                </a:solidFill>
              </a:rPr>
              <a:t>Feature </a:t>
            </a:r>
            <a:r>
              <a:rPr lang="en-PH" dirty="0">
                <a:solidFill>
                  <a:schemeClr val="tx1"/>
                </a:solidFill>
              </a:rPr>
              <a:t>Selection using Forward Search with kNN (k=5)</a:t>
            </a:r>
            <a:r>
              <a:rPr lang="en-PH" b="0" dirty="0">
                <a:solidFill>
                  <a:schemeClr val="tx1"/>
                </a:solidFill>
              </a:rPr>
              <a:t> is found to be the best classifier</a:t>
            </a:r>
            <a:r>
              <a:rPr lang="en-PH" b="0" dirty="0" smtClean="0">
                <a:solidFill>
                  <a:schemeClr val="tx1"/>
                </a:solidFill>
              </a:rPr>
              <a:t>.</a:t>
            </a:r>
          </a:p>
          <a:p>
            <a:pPr algn="just"/>
            <a:endParaRPr lang="en-PH" b="0" dirty="0" smtClean="0">
              <a:solidFill>
                <a:schemeClr val="tx1"/>
              </a:solidFill>
            </a:endParaRPr>
          </a:p>
          <a:p>
            <a:pPr algn="just"/>
            <a:r>
              <a:rPr lang="en-PH" b="0" dirty="0" smtClean="0">
                <a:solidFill>
                  <a:schemeClr val="tx1"/>
                </a:solidFill>
              </a:rPr>
              <a:t>Feature </a:t>
            </a:r>
            <a:r>
              <a:rPr lang="en-PH" b="0" dirty="0">
                <a:solidFill>
                  <a:schemeClr val="tx1"/>
                </a:solidFill>
              </a:rPr>
              <a:t>Selection using Forward Search has greater performance and more consistent values compared to other processes. </a:t>
            </a:r>
            <a:endParaRPr lang="en-PH" b="0" dirty="0" smtClean="0">
              <a:solidFill>
                <a:schemeClr val="tx1"/>
              </a:solidFill>
            </a:endParaRPr>
          </a:p>
          <a:p>
            <a:pPr algn="just"/>
            <a:endParaRPr lang="en-PH" b="0" dirty="0" smtClean="0">
              <a:solidFill>
                <a:schemeClr val="tx1"/>
              </a:solidFill>
            </a:endParaRPr>
          </a:p>
          <a:p>
            <a:pPr algn="just"/>
            <a:r>
              <a:rPr lang="en-PH" b="0" dirty="0" smtClean="0">
                <a:solidFill>
                  <a:schemeClr val="tx1"/>
                </a:solidFill>
              </a:rPr>
              <a:t>MLP</a:t>
            </a:r>
            <a:r>
              <a:rPr lang="en-PH" b="0" dirty="0">
                <a:solidFill>
                  <a:schemeClr val="tx1"/>
                </a:solidFill>
              </a:rPr>
              <a:t>, Decision Trees and Bayesian </a:t>
            </a:r>
            <a:r>
              <a:rPr lang="en-PH" b="0" dirty="0" smtClean="0">
                <a:solidFill>
                  <a:schemeClr val="tx1"/>
                </a:solidFill>
              </a:rPr>
              <a:t>Network for all processes </a:t>
            </a:r>
            <a:r>
              <a:rPr lang="en-PH" b="0" dirty="0">
                <a:solidFill>
                  <a:schemeClr val="tx1"/>
                </a:solidFill>
              </a:rPr>
              <a:t>did not give greater results compared to kNN. </a:t>
            </a:r>
          </a:p>
        </p:txBody>
      </p:sp>
      <p:graphicFrame>
        <p:nvGraphicFramePr>
          <p:cNvPr id="4" name="Table 3"/>
          <p:cNvGraphicFramePr>
            <a:graphicFrameLocks noGrp="1"/>
          </p:cNvGraphicFramePr>
          <p:nvPr>
            <p:extLst>
              <p:ext uri="{D42A27DB-BD31-4B8C-83A1-F6EECF244321}">
                <p14:modId xmlns:p14="http://schemas.microsoft.com/office/powerpoint/2010/main" val="3353206643"/>
              </p:ext>
            </p:extLst>
          </p:nvPr>
        </p:nvGraphicFramePr>
        <p:xfrm>
          <a:off x="3648636" y="2033680"/>
          <a:ext cx="4267200" cy="792480"/>
        </p:xfrm>
        <a:graphic>
          <a:graphicData uri="http://schemas.openxmlformats.org/drawingml/2006/table">
            <a:tbl>
              <a:tblPr>
                <a:tableStyleId>{059B8F6F-646D-46DF-AE40-8BDCF0375636}</a:tableStyleId>
              </a:tblPr>
              <a:tblGrid>
                <a:gridCol w="609600"/>
                <a:gridCol w="609600"/>
                <a:gridCol w="609600"/>
                <a:gridCol w="609600"/>
                <a:gridCol w="609600"/>
                <a:gridCol w="609600"/>
                <a:gridCol w="609600"/>
              </a:tblGrid>
              <a:tr h="190500">
                <a:tc>
                  <a:txBody>
                    <a:bodyPr/>
                    <a:lstStyle/>
                    <a:p>
                      <a:pPr algn="l" fontAlgn="b"/>
                      <a:r>
                        <a:rPr lang="en-PH" sz="1100" u="none" strike="noStrike" dirty="0">
                          <a:effectLst/>
                        </a:rPr>
                        <a:t> </a:t>
                      </a:r>
                      <a:endParaRPr lang="en-PH"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ctr"/>
                      <a:r>
                        <a:rPr lang="en-US" sz="700" u="none" strike="noStrike">
                          <a:effectLst/>
                        </a:rPr>
                        <a:t>Accuracy</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Precision</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Recall</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F-Measure</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AUC</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Kappa</a:t>
                      </a:r>
                      <a:endParaRPr lang="en-US" sz="700" b="1" i="0" u="none" strike="noStrike">
                        <a:solidFill>
                          <a:srgbClr val="000000"/>
                        </a:solidFill>
                        <a:effectLst/>
                        <a:latin typeface="Times New Roman" panose="02020603050405020304" pitchFamily="18" charset="0"/>
                      </a:endParaRPr>
                    </a:p>
                  </a:txBody>
                  <a:tcPr marL="7620" marR="7620" marT="7620" marB="0" anchor="ctr"/>
                </a:tc>
              </a:tr>
              <a:tr h="190500">
                <a:tc>
                  <a:txBody>
                    <a:bodyPr/>
                    <a:lstStyle/>
                    <a:p>
                      <a:pPr algn="ctr" fontAlgn="ctr"/>
                      <a:r>
                        <a:rPr lang="en-US" sz="700" u="none" strike="noStrike" dirty="0">
                          <a:effectLst/>
                        </a:rPr>
                        <a:t>kNN (k=5)</a:t>
                      </a:r>
                      <a:endParaRPr lang="en-US" sz="700" b="1" i="0" u="none" strike="noStrike" dirty="0">
                        <a:solidFill>
                          <a:srgbClr val="000000"/>
                        </a:solidFill>
                        <a:effectLst/>
                        <a:latin typeface="Times New Roman" panose="02020603050405020304" pitchFamily="18" charset="0"/>
                      </a:endParaRPr>
                    </a:p>
                  </a:txBody>
                  <a:tcPr marL="7620" marR="7620" marT="7620" marB="0" anchor="ctr">
                    <a:solidFill>
                      <a:srgbClr val="00B050"/>
                    </a:solidFill>
                  </a:tcPr>
                </a:tc>
                <a:tc>
                  <a:txBody>
                    <a:bodyPr/>
                    <a:lstStyle/>
                    <a:p>
                      <a:pPr algn="ctr" fontAlgn="ctr"/>
                      <a:r>
                        <a:rPr lang="en-US" sz="700" u="none" strike="noStrike" dirty="0">
                          <a:effectLst/>
                        </a:rPr>
                        <a:t>92.44</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c>
                  <a:txBody>
                    <a:bodyPr/>
                    <a:lstStyle/>
                    <a:p>
                      <a:pPr algn="ctr" fontAlgn="ctr"/>
                      <a:r>
                        <a:rPr lang="en-US" sz="700" u="none" strike="noStrike" dirty="0">
                          <a:effectLst/>
                        </a:rPr>
                        <a:t>93.42%</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c>
                  <a:txBody>
                    <a:bodyPr/>
                    <a:lstStyle/>
                    <a:p>
                      <a:pPr algn="ctr" fontAlgn="ctr"/>
                      <a:r>
                        <a:rPr lang="en-US" sz="700" u="none" strike="noStrike" dirty="0">
                          <a:effectLst/>
                        </a:rPr>
                        <a:t>94.19%</a:t>
                      </a:r>
                      <a:endParaRPr lang="en-US" sz="700" b="0" i="0" u="none" strike="noStrike" dirty="0">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dirty="0">
                          <a:effectLst/>
                        </a:rPr>
                        <a:t>93.79%</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c>
                  <a:txBody>
                    <a:bodyPr/>
                    <a:lstStyle/>
                    <a:p>
                      <a:pPr algn="ctr" fontAlgn="ctr"/>
                      <a:r>
                        <a:rPr lang="en-US" sz="700" u="none" strike="noStrike" dirty="0">
                          <a:effectLst/>
                        </a:rPr>
                        <a:t>0.946</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c>
                  <a:txBody>
                    <a:bodyPr/>
                    <a:lstStyle/>
                    <a:p>
                      <a:pPr algn="ctr" fontAlgn="ctr"/>
                      <a:r>
                        <a:rPr lang="en-US" sz="700" u="none" strike="noStrike">
                          <a:effectLst/>
                        </a:rPr>
                        <a:t>0.841</a:t>
                      </a:r>
                      <a:endParaRPr lang="en-US" sz="700" b="0" i="0" u="none" strike="noStrike">
                        <a:solidFill>
                          <a:srgbClr val="000000"/>
                        </a:solidFill>
                        <a:effectLst/>
                        <a:latin typeface="Times New Roman" panose="02020603050405020304" pitchFamily="18" charset="0"/>
                      </a:endParaRPr>
                    </a:p>
                  </a:txBody>
                  <a:tcPr marL="7620" marR="7620" marT="7620" marB="0" anchor="ctr"/>
                </a:tc>
              </a:tr>
              <a:tr h="190500">
                <a:tc>
                  <a:txBody>
                    <a:bodyPr/>
                    <a:lstStyle/>
                    <a:p>
                      <a:pPr algn="ctr" fontAlgn="ctr"/>
                      <a:r>
                        <a:rPr lang="en-US" sz="700" u="none" strike="noStrike">
                          <a:effectLst/>
                        </a:rPr>
                        <a:t>SVM</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91.28%</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91.03%</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dirty="0">
                          <a:effectLst/>
                        </a:rPr>
                        <a:t>94.98%</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c>
                  <a:txBody>
                    <a:bodyPr/>
                    <a:lstStyle/>
                    <a:p>
                      <a:pPr algn="ctr" fontAlgn="ctr"/>
                      <a:r>
                        <a:rPr lang="en-US" sz="700" u="none" strike="noStrike">
                          <a:effectLst/>
                        </a:rPr>
                        <a:t>92.96%</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0.815</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dirty="0">
                          <a:effectLst/>
                        </a:rPr>
                        <a:t>0.959</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r>
              <a:tr h="220980">
                <a:tc>
                  <a:txBody>
                    <a:bodyPr/>
                    <a:lstStyle/>
                    <a:p>
                      <a:pPr algn="ctr" fontAlgn="ctr"/>
                      <a:r>
                        <a:rPr lang="en-US" sz="700" u="none" strike="noStrike">
                          <a:effectLst/>
                        </a:rPr>
                        <a:t>Decision Trees</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82.03</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84.21%</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dirty="0">
                          <a:effectLst/>
                        </a:rPr>
                        <a:t>86.62%</a:t>
                      </a:r>
                      <a:endParaRPr lang="en-US" sz="700" b="0" i="0" u="none" strike="noStrike" dirty="0">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85.37%</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0.853</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dirty="0">
                          <a:effectLst/>
                        </a:rPr>
                        <a:t>0.621</a:t>
                      </a:r>
                      <a:endParaRPr lang="en-US" sz="700" b="0" i="0" u="none" strike="noStrike" dirty="0">
                        <a:solidFill>
                          <a:srgbClr val="000000"/>
                        </a:solidFill>
                        <a:effectLst/>
                        <a:latin typeface="Times New Roman" panose="02020603050405020304" pitchFamily="18" charset="0"/>
                      </a:endParaRPr>
                    </a:p>
                  </a:txBody>
                  <a:tcPr marL="7620" marR="7620" marT="7620" marB="0" anchor="ctr"/>
                </a:tc>
              </a:tr>
            </a:tbl>
          </a:graphicData>
        </a:graphic>
      </p:graphicFrame>
    </p:spTree>
    <p:extLst>
      <p:ext uri="{BB962C8B-B14F-4D97-AF65-F5344CB8AC3E}">
        <p14:creationId xmlns:p14="http://schemas.microsoft.com/office/powerpoint/2010/main" val="80587147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PCA top 9</a:t>
            </a:r>
            <a:endParaRPr lang="en-PH" dirty="0"/>
          </a:p>
        </p:txBody>
      </p:sp>
      <p:graphicFrame>
        <p:nvGraphicFramePr>
          <p:cNvPr id="6" name="Table 5"/>
          <p:cNvGraphicFramePr>
            <a:graphicFrameLocks noGrp="1"/>
          </p:cNvGraphicFramePr>
          <p:nvPr>
            <p:extLst>
              <p:ext uri="{D42A27DB-BD31-4B8C-83A1-F6EECF244321}">
                <p14:modId xmlns:p14="http://schemas.microsoft.com/office/powerpoint/2010/main" val="1491959581"/>
              </p:ext>
            </p:extLst>
          </p:nvPr>
        </p:nvGraphicFramePr>
        <p:xfrm>
          <a:off x="1181474" y="1399615"/>
          <a:ext cx="850900" cy="1981200"/>
        </p:xfrm>
        <a:graphic>
          <a:graphicData uri="http://schemas.openxmlformats.org/drawingml/2006/table">
            <a:tbl>
              <a:tblPr>
                <a:tableStyleId>{059B8F6F-646D-46DF-AE40-8BDCF0375636}</a:tableStyleId>
              </a:tblPr>
              <a:tblGrid>
                <a:gridCol w="850900"/>
              </a:tblGrid>
              <a:tr h="198120">
                <a:tc>
                  <a:txBody>
                    <a:bodyPr/>
                    <a:lstStyle/>
                    <a:p>
                      <a:pPr algn="l" fontAlgn="b"/>
                      <a:r>
                        <a:rPr lang="en-PH" sz="1200" b="1" u="none" strike="noStrike" dirty="0">
                          <a:effectLst/>
                        </a:rPr>
                        <a:t>Top 9 PCA</a:t>
                      </a:r>
                      <a:endParaRPr lang="en-PH" sz="1200" b="1" i="0" u="none" strike="noStrike" dirty="0">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AA</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U</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AH</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AN</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AF</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AD</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S</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Y</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dirty="0">
                          <a:effectLst/>
                        </a:rPr>
                        <a:t>C</a:t>
                      </a:r>
                      <a:endParaRPr lang="en-PH" sz="1200" b="0" i="0" u="none" strike="noStrike" dirty="0">
                        <a:solidFill>
                          <a:srgbClr val="000000"/>
                        </a:solidFill>
                        <a:effectLst/>
                        <a:latin typeface="Calibri" panose="020F0502020204030204" pitchFamily="34" charset="0"/>
                      </a:endParaRPr>
                    </a:p>
                  </a:txBody>
                  <a:tcPr marL="7620" marR="7620" marT="7620" marB="0" anchor="b"/>
                </a:tc>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1821524707"/>
              </p:ext>
            </p:extLst>
          </p:nvPr>
        </p:nvGraphicFramePr>
        <p:xfrm>
          <a:off x="2438120" y="1230760"/>
          <a:ext cx="6257332" cy="3326800"/>
        </p:xfrm>
        <a:graphic>
          <a:graphicData uri="http://schemas.openxmlformats.org/drawingml/2006/table">
            <a:tbl>
              <a:tblPr>
                <a:tableStyleId>{059B8F6F-646D-46DF-AE40-8BDCF0375636}</a:tableStyleId>
              </a:tblPr>
              <a:tblGrid>
                <a:gridCol w="486794"/>
                <a:gridCol w="5770538"/>
              </a:tblGrid>
              <a:tr h="158208">
                <a:tc rowSpan="2">
                  <a:txBody>
                    <a:bodyPr/>
                    <a:lstStyle/>
                    <a:p>
                      <a:pPr algn="ctr" fontAlgn="ctr"/>
                      <a:r>
                        <a:rPr lang="en-PH" sz="900" u="none" strike="noStrike" dirty="0">
                          <a:effectLst/>
                        </a:rPr>
                        <a:t>A-AV</a:t>
                      </a:r>
                      <a:endParaRPr lang="en-PH" sz="900" b="1" i="0" u="none" strike="noStrike" dirty="0">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48 </a:t>
                      </a:r>
                      <a:r>
                        <a:rPr lang="en-PH" sz="1000" u="sng" strike="noStrike">
                          <a:effectLst/>
                        </a:rPr>
                        <a:t>continuous</a:t>
                      </a:r>
                      <a:r>
                        <a:rPr lang="en-PH" sz="1000" u="none" strike="noStrike">
                          <a:effectLst/>
                        </a:rPr>
                        <a:t> real [0,100] attributes of type word_freq_WORD</a:t>
                      </a:r>
                      <a:endParaRPr lang="en-PH" sz="1000" b="1" i="0" u="none" strike="noStrike">
                        <a:solidFill>
                          <a:srgbClr val="000000"/>
                        </a:solidFill>
                        <a:effectLst/>
                        <a:latin typeface="Arial" panose="020B0604020202020204" pitchFamily="34" charset="0"/>
                      </a:endParaRPr>
                    </a:p>
                  </a:txBody>
                  <a:tcPr marL="6085" marR="6085" marT="6085" marB="0" anchor="ctr"/>
                </a:tc>
              </a:tr>
              <a:tr h="444200">
                <a:tc vMerge="1">
                  <a:txBody>
                    <a:bodyPr/>
                    <a:lstStyle/>
                    <a:p>
                      <a:endParaRPr lang="en-PH"/>
                    </a:p>
                  </a:txBody>
                  <a:tcPr/>
                </a:tc>
                <a:tc>
                  <a:txBody>
                    <a:bodyPr/>
                    <a:lstStyle/>
                    <a:p>
                      <a:pPr algn="l" rtl="0" fontAlgn="ctr"/>
                      <a:r>
                        <a:rPr lang="en-PH" sz="1000" u="none" strike="noStrike">
                          <a:effectLst/>
                        </a:rPr>
                        <a:t>percentage of words in the e-mail that match WORD, i.e. 100 * (number of times the WORD appears in the e-mail) / total number of words in e-mail. A "word" in this case is any string of alphanumeric characters bounded by non-alphanumeric characters or end-of-string.</a:t>
                      </a:r>
                      <a:endParaRPr lang="en-PH" sz="1000" b="0" i="0" u="none" strike="noStrike">
                        <a:solidFill>
                          <a:srgbClr val="000000"/>
                        </a:solidFill>
                        <a:effectLst/>
                        <a:latin typeface="Arial" panose="020B0604020202020204" pitchFamily="34" charset="0"/>
                      </a:endParaRPr>
                    </a:p>
                  </a:txBody>
                  <a:tcPr marL="6085" marR="6085" marT="6085" marB="0" anchor="ctr"/>
                </a:tc>
              </a:tr>
              <a:tr h="164293">
                <a:tc>
                  <a:txBody>
                    <a:bodyPr/>
                    <a:lstStyle/>
                    <a:p>
                      <a:pPr algn="l" fontAlgn="b"/>
                      <a:r>
                        <a:rPr lang="en-PH" sz="900" u="none" strike="noStrike">
                          <a:effectLst/>
                        </a:rPr>
                        <a:t> </a:t>
                      </a:r>
                      <a:endParaRPr lang="en-PH" sz="900" b="1" i="0" u="none" strike="noStrike">
                        <a:solidFill>
                          <a:srgbClr val="000000"/>
                        </a:solidFill>
                        <a:effectLst/>
                        <a:latin typeface="Calibri" panose="020F0502020204030204" pitchFamily="34" charset="0"/>
                      </a:endParaRPr>
                    </a:p>
                  </a:txBody>
                  <a:tcPr marL="6085" marR="6085" marT="6085" marB="0" anchor="b"/>
                </a:tc>
                <a:tc>
                  <a:txBody>
                    <a:bodyPr/>
                    <a:lstStyle/>
                    <a:p>
                      <a:pPr algn="l" rtl="0" fontAlgn="ctr"/>
                      <a:r>
                        <a:rPr lang="en-PH" sz="1000" u="none" strike="noStrike">
                          <a:effectLst/>
                        </a:rPr>
                        <a:t> </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rowSpan="2">
                  <a:txBody>
                    <a:bodyPr/>
                    <a:lstStyle/>
                    <a:p>
                      <a:pPr algn="ctr" fontAlgn="ctr"/>
                      <a:r>
                        <a:rPr lang="en-PH" sz="900" u="none" strike="noStrike">
                          <a:effectLst/>
                        </a:rPr>
                        <a:t>AW-BB</a:t>
                      </a:r>
                      <a:endParaRPr lang="en-PH" sz="900" b="1" i="0" u="none" strike="noStrike">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6 </a:t>
                      </a:r>
                      <a:r>
                        <a:rPr lang="en-PH" sz="1000" u="sng" strike="noStrike">
                          <a:effectLst/>
                        </a:rPr>
                        <a:t>continuous</a:t>
                      </a:r>
                      <a:r>
                        <a:rPr lang="en-PH" sz="1000" u="none" strike="noStrike">
                          <a:effectLst/>
                        </a:rPr>
                        <a:t> real [0,100] attributes of type char_freq_CHAR</a:t>
                      </a:r>
                      <a:endParaRPr lang="en-PH" sz="1000" b="1" i="0" u="none" strike="noStrike">
                        <a:solidFill>
                          <a:srgbClr val="000000"/>
                        </a:solidFill>
                        <a:effectLst/>
                        <a:latin typeface="Arial" panose="020B0604020202020204" pitchFamily="34" charset="0"/>
                      </a:endParaRPr>
                    </a:p>
                  </a:txBody>
                  <a:tcPr marL="6085" marR="6085" marT="6085" marB="0" anchor="ctr"/>
                </a:tc>
              </a:tr>
              <a:tr h="298161">
                <a:tc vMerge="1">
                  <a:txBody>
                    <a:bodyPr/>
                    <a:lstStyle/>
                    <a:p>
                      <a:endParaRPr lang="en-PH"/>
                    </a:p>
                  </a:txBody>
                  <a:tcPr/>
                </a:tc>
                <a:tc>
                  <a:txBody>
                    <a:bodyPr/>
                    <a:lstStyle/>
                    <a:p>
                      <a:pPr algn="l" rtl="0" fontAlgn="ctr"/>
                      <a:r>
                        <a:rPr lang="en-PH" sz="1000" u="none" strike="noStrike">
                          <a:effectLst/>
                        </a:rPr>
                        <a:t>percentage of characters in the e-mail that match CHAR, i.e. 100 * (number of CHAR occurences) / total characters in e-mail</a:t>
                      </a:r>
                      <a:endParaRPr lang="en-PH" sz="1000" b="0" i="0" u="none" strike="noStrike">
                        <a:solidFill>
                          <a:srgbClr val="000000"/>
                        </a:solidFill>
                        <a:effectLst/>
                        <a:latin typeface="Arial" panose="020B0604020202020204" pitchFamily="34" charset="0"/>
                      </a:endParaRPr>
                    </a:p>
                  </a:txBody>
                  <a:tcPr marL="6085" marR="6085" marT="6085" marB="0" anchor="ctr"/>
                </a:tc>
              </a:tr>
              <a:tr h="152123">
                <a:tc>
                  <a:txBody>
                    <a:bodyPr/>
                    <a:lstStyle/>
                    <a:p>
                      <a:pPr algn="l" fontAlgn="b"/>
                      <a:r>
                        <a:rPr lang="en-PH" sz="900" u="none" strike="noStrike">
                          <a:effectLst/>
                        </a:rPr>
                        <a:t> </a:t>
                      </a:r>
                      <a:endParaRPr lang="en-PH" sz="900" b="1" i="0" u="none" strike="noStrike">
                        <a:solidFill>
                          <a:srgbClr val="000000"/>
                        </a:solidFill>
                        <a:effectLst/>
                        <a:latin typeface="Calibri" panose="020F0502020204030204" pitchFamily="34" charset="0"/>
                      </a:endParaRPr>
                    </a:p>
                  </a:txBody>
                  <a:tcPr marL="6085" marR="6085" marT="6085" marB="0" anchor="b"/>
                </a:tc>
                <a:tc>
                  <a:txBody>
                    <a:bodyPr/>
                    <a:lstStyle/>
                    <a:p>
                      <a:pPr algn="l" fontAlgn="b"/>
                      <a:r>
                        <a:rPr lang="en-PH" sz="900" u="none" strike="noStrike">
                          <a:effectLst/>
                        </a:rPr>
                        <a:t> </a:t>
                      </a:r>
                      <a:endParaRPr lang="en-PH" sz="900" b="0" i="0" u="none" strike="noStrike">
                        <a:solidFill>
                          <a:srgbClr val="000000"/>
                        </a:solidFill>
                        <a:effectLst/>
                        <a:latin typeface="Calibri" panose="020F0502020204030204" pitchFamily="34" charset="0"/>
                      </a:endParaRPr>
                    </a:p>
                  </a:txBody>
                  <a:tcPr marL="6085" marR="6085" marT="6085" marB="0" anchor="b"/>
                </a:tc>
              </a:tr>
              <a:tr h="158208">
                <a:tc rowSpan="2">
                  <a:txBody>
                    <a:bodyPr/>
                    <a:lstStyle/>
                    <a:p>
                      <a:pPr algn="ctr" fontAlgn="ctr"/>
                      <a:r>
                        <a:rPr lang="en-PH" sz="900" u="none" strike="noStrike">
                          <a:effectLst/>
                        </a:rPr>
                        <a:t>BC</a:t>
                      </a:r>
                      <a:endParaRPr lang="en-PH" sz="900" b="1" i="0" u="none" strike="noStrike">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1 </a:t>
                      </a:r>
                      <a:r>
                        <a:rPr lang="en-PH" sz="1000" u="sng" strike="noStrike">
                          <a:effectLst/>
                        </a:rPr>
                        <a:t>continuous</a:t>
                      </a:r>
                      <a:r>
                        <a:rPr lang="en-PH" sz="1000" u="none" strike="noStrike">
                          <a:effectLst/>
                        </a:rPr>
                        <a:t> real [1,...] attribute of type capital_run_length_average</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vMerge="1">
                  <a:txBody>
                    <a:bodyPr/>
                    <a:lstStyle/>
                    <a:p>
                      <a:endParaRPr lang="en-PH"/>
                    </a:p>
                  </a:txBody>
                  <a:tcPr/>
                </a:tc>
                <a:tc>
                  <a:txBody>
                    <a:bodyPr/>
                    <a:lstStyle/>
                    <a:p>
                      <a:pPr algn="l" rtl="0" fontAlgn="ctr"/>
                      <a:r>
                        <a:rPr lang="en-PH" sz="1000" u="none" strike="noStrike">
                          <a:effectLst/>
                        </a:rPr>
                        <a:t>average length of uninterrupted sequences of capital letters</a:t>
                      </a:r>
                      <a:endParaRPr lang="en-PH" sz="1000" b="0" i="0" u="none" strike="noStrike">
                        <a:solidFill>
                          <a:srgbClr val="000000"/>
                        </a:solidFill>
                        <a:effectLst/>
                        <a:latin typeface="Arial" panose="020B0604020202020204" pitchFamily="34" charset="0"/>
                      </a:endParaRPr>
                    </a:p>
                  </a:txBody>
                  <a:tcPr marL="6085" marR="6085" marT="6085" marB="0" anchor="ctr"/>
                </a:tc>
              </a:tr>
              <a:tr h="164293">
                <a:tc>
                  <a:txBody>
                    <a:bodyPr/>
                    <a:lstStyle/>
                    <a:p>
                      <a:pPr algn="l" fontAlgn="b"/>
                      <a:r>
                        <a:rPr lang="en-PH" sz="900" u="none" strike="noStrike">
                          <a:effectLst/>
                        </a:rPr>
                        <a:t> </a:t>
                      </a:r>
                      <a:endParaRPr lang="en-PH" sz="900" b="1" i="0" u="none" strike="noStrike">
                        <a:solidFill>
                          <a:srgbClr val="000000"/>
                        </a:solidFill>
                        <a:effectLst/>
                        <a:latin typeface="Calibri" panose="020F0502020204030204" pitchFamily="34" charset="0"/>
                      </a:endParaRPr>
                    </a:p>
                  </a:txBody>
                  <a:tcPr marL="6085" marR="6085" marT="6085" marB="0" anchor="b"/>
                </a:tc>
                <a:tc>
                  <a:txBody>
                    <a:bodyPr/>
                    <a:lstStyle/>
                    <a:p>
                      <a:pPr algn="l" rtl="0" fontAlgn="ctr"/>
                      <a:r>
                        <a:rPr lang="en-PH" sz="1000" u="none" strike="noStrike">
                          <a:effectLst/>
                        </a:rPr>
                        <a:t> </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rowSpan="2">
                  <a:txBody>
                    <a:bodyPr/>
                    <a:lstStyle/>
                    <a:p>
                      <a:pPr algn="ctr" fontAlgn="ctr"/>
                      <a:r>
                        <a:rPr lang="en-PH" sz="900" u="none" strike="noStrike">
                          <a:effectLst/>
                        </a:rPr>
                        <a:t>BD</a:t>
                      </a:r>
                      <a:endParaRPr lang="en-PH" sz="900" b="1" i="0" u="none" strike="noStrike">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1 </a:t>
                      </a:r>
                      <a:r>
                        <a:rPr lang="en-PH" sz="1000" u="sng" strike="noStrike">
                          <a:effectLst/>
                        </a:rPr>
                        <a:t>continuous</a:t>
                      </a:r>
                      <a:r>
                        <a:rPr lang="en-PH" sz="1000" u="none" strike="noStrike">
                          <a:effectLst/>
                        </a:rPr>
                        <a:t> integer [1,...] attribute of type capital_run_length_longest</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vMerge="1">
                  <a:txBody>
                    <a:bodyPr/>
                    <a:lstStyle/>
                    <a:p>
                      <a:endParaRPr lang="en-PH"/>
                    </a:p>
                  </a:txBody>
                  <a:tcPr/>
                </a:tc>
                <a:tc>
                  <a:txBody>
                    <a:bodyPr/>
                    <a:lstStyle/>
                    <a:p>
                      <a:pPr algn="l" rtl="0" fontAlgn="ctr"/>
                      <a:r>
                        <a:rPr lang="en-PH" sz="1000" u="none" strike="noStrike">
                          <a:effectLst/>
                        </a:rPr>
                        <a:t>length of longest uninterrupted sequence of capital letters</a:t>
                      </a:r>
                      <a:endParaRPr lang="en-PH" sz="1000" b="0" i="0" u="none" strike="noStrike">
                        <a:solidFill>
                          <a:srgbClr val="000000"/>
                        </a:solidFill>
                        <a:effectLst/>
                        <a:latin typeface="Arial" panose="020B0604020202020204" pitchFamily="34" charset="0"/>
                      </a:endParaRPr>
                    </a:p>
                  </a:txBody>
                  <a:tcPr marL="6085" marR="6085" marT="6085" marB="0" anchor="ctr"/>
                </a:tc>
              </a:tr>
              <a:tr h="164293">
                <a:tc>
                  <a:txBody>
                    <a:bodyPr/>
                    <a:lstStyle/>
                    <a:p>
                      <a:pPr algn="l" fontAlgn="b"/>
                      <a:r>
                        <a:rPr lang="en-PH" sz="900" u="none" strike="noStrike">
                          <a:effectLst/>
                        </a:rPr>
                        <a:t> </a:t>
                      </a:r>
                      <a:endParaRPr lang="en-PH" sz="900" b="1" i="0" u="none" strike="noStrike">
                        <a:solidFill>
                          <a:srgbClr val="000000"/>
                        </a:solidFill>
                        <a:effectLst/>
                        <a:latin typeface="Calibri" panose="020F0502020204030204" pitchFamily="34" charset="0"/>
                      </a:endParaRPr>
                    </a:p>
                  </a:txBody>
                  <a:tcPr marL="6085" marR="6085" marT="6085" marB="0" anchor="b"/>
                </a:tc>
                <a:tc>
                  <a:txBody>
                    <a:bodyPr/>
                    <a:lstStyle/>
                    <a:p>
                      <a:pPr algn="l" rtl="0" fontAlgn="ctr"/>
                      <a:r>
                        <a:rPr lang="en-PH" sz="1000" u="none" strike="noStrike">
                          <a:effectLst/>
                        </a:rPr>
                        <a:t> </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rowSpan="3">
                  <a:txBody>
                    <a:bodyPr/>
                    <a:lstStyle/>
                    <a:p>
                      <a:pPr algn="ctr" fontAlgn="ctr"/>
                      <a:r>
                        <a:rPr lang="en-PH" sz="900" u="none" strike="noStrike">
                          <a:effectLst/>
                        </a:rPr>
                        <a:t>BE</a:t>
                      </a:r>
                      <a:endParaRPr lang="en-PH" sz="900" b="1" i="0" u="none" strike="noStrike">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1 </a:t>
                      </a:r>
                      <a:r>
                        <a:rPr lang="en-PH" sz="1000" u="sng" strike="noStrike">
                          <a:effectLst/>
                        </a:rPr>
                        <a:t>continuous integer</a:t>
                      </a:r>
                      <a:r>
                        <a:rPr lang="en-PH" sz="1000" u="none" strike="noStrike">
                          <a:effectLst/>
                        </a:rPr>
                        <a:t> [1,...] attribute of type capital_run_length_total</a:t>
                      </a:r>
                      <a:endParaRPr lang="en-PH" sz="1000" b="1" i="0" u="none" strike="noStrike">
                        <a:solidFill>
                          <a:srgbClr val="000000"/>
                        </a:solidFill>
                        <a:effectLst/>
                        <a:latin typeface="Arial" panose="020B0604020202020204" pitchFamily="34" charset="0"/>
                      </a:endParaRPr>
                    </a:p>
                  </a:txBody>
                  <a:tcPr marL="6085" marR="6085" marT="6085" marB="0" anchor="ctr"/>
                </a:tc>
              </a:tr>
              <a:tr h="152123">
                <a:tc vMerge="1">
                  <a:txBody>
                    <a:bodyPr/>
                    <a:lstStyle/>
                    <a:p>
                      <a:endParaRPr lang="en-PH"/>
                    </a:p>
                  </a:txBody>
                  <a:tcPr/>
                </a:tc>
                <a:tc>
                  <a:txBody>
                    <a:bodyPr/>
                    <a:lstStyle/>
                    <a:p>
                      <a:pPr algn="l" rtl="0" fontAlgn="ctr"/>
                      <a:r>
                        <a:rPr lang="en-PH" sz="1000" u="none" strike="noStrike">
                          <a:effectLst/>
                        </a:rPr>
                        <a:t>sum of length of uninterrupted sequences of capital letters</a:t>
                      </a:r>
                      <a:endParaRPr lang="en-PH" sz="1000" b="0" i="0" u="none" strike="noStrike">
                        <a:solidFill>
                          <a:srgbClr val="000000"/>
                        </a:solidFill>
                        <a:effectLst/>
                        <a:latin typeface="Arial" panose="020B0604020202020204" pitchFamily="34" charset="0"/>
                      </a:endParaRPr>
                    </a:p>
                  </a:txBody>
                  <a:tcPr marL="6085" marR="6085" marT="6085" marB="0" anchor="ctr"/>
                </a:tc>
              </a:tr>
              <a:tr h="158208">
                <a:tc vMerge="1">
                  <a:txBody>
                    <a:bodyPr/>
                    <a:lstStyle/>
                    <a:p>
                      <a:endParaRPr lang="en-PH"/>
                    </a:p>
                  </a:txBody>
                  <a:tcPr/>
                </a:tc>
                <a:tc>
                  <a:txBody>
                    <a:bodyPr/>
                    <a:lstStyle/>
                    <a:p>
                      <a:pPr algn="l" rtl="0" fontAlgn="ctr"/>
                      <a:r>
                        <a:rPr lang="en-PH" sz="1000" u="none" strike="noStrike">
                          <a:effectLst/>
                        </a:rPr>
                        <a:t>total number of capital letters in the e-mail</a:t>
                      </a:r>
                      <a:endParaRPr lang="en-PH" sz="1000" b="0" i="0" u="none" strike="noStrike">
                        <a:solidFill>
                          <a:srgbClr val="000000"/>
                        </a:solidFill>
                        <a:effectLst/>
                        <a:latin typeface="Arial" panose="020B0604020202020204" pitchFamily="34" charset="0"/>
                      </a:endParaRPr>
                    </a:p>
                  </a:txBody>
                  <a:tcPr marL="6085" marR="6085" marT="6085" marB="0" anchor="ctr"/>
                </a:tc>
              </a:tr>
              <a:tr h="164293">
                <a:tc>
                  <a:txBody>
                    <a:bodyPr/>
                    <a:lstStyle/>
                    <a:p>
                      <a:pPr algn="l" fontAlgn="b"/>
                      <a:r>
                        <a:rPr lang="en-PH" sz="900" u="none" strike="noStrike">
                          <a:effectLst/>
                        </a:rPr>
                        <a:t> </a:t>
                      </a:r>
                      <a:endParaRPr lang="en-PH" sz="900" b="1" i="0" u="none" strike="noStrike">
                        <a:solidFill>
                          <a:srgbClr val="000000"/>
                        </a:solidFill>
                        <a:effectLst/>
                        <a:latin typeface="Calibri" panose="020F0502020204030204" pitchFamily="34" charset="0"/>
                      </a:endParaRPr>
                    </a:p>
                  </a:txBody>
                  <a:tcPr marL="6085" marR="6085" marT="6085" marB="0" anchor="b"/>
                </a:tc>
                <a:tc>
                  <a:txBody>
                    <a:bodyPr/>
                    <a:lstStyle/>
                    <a:p>
                      <a:pPr algn="l" rtl="0" fontAlgn="ctr"/>
                      <a:r>
                        <a:rPr lang="en-PH" sz="1000" u="none" strike="noStrike">
                          <a:effectLst/>
                        </a:rPr>
                        <a:t> </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rowSpan="2">
                  <a:txBody>
                    <a:bodyPr/>
                    <a:lstStyle/>
                    <a:p>
                      <a:pPr algn="ctr" fontAlgn="ctr"/>
                      <a:r>
                        <a:rPr lang="en-PH" sz="900" u="none" strike="noStrike">
                          <a:effectLst/>
                        </a:rPr>
                        <a:t>BF</a:t>
                      </a:r>
                      <a:endParaRPr lang="en-PH" sz="900" b="1" i="0" u="none" strike="noStrike">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1 </a:t>
                      </a:r>
                      <a:r>
                        <a:rPr lang="en-PH" sz="1000" u="sng" strike="noStrike">
                          <a:effectLst/>
                        </a:rPr>
                        <a:t>nominal</a:t>
                      </a:r>
                      <a:r>
                        <a:rPr lang="en-PH" sz="1000" u="none" strike="noStrike">
                          <a:effectLst/>
                        </a:rPr>
                        <a:t> {0,1} class attribute of type spam</a:t>
                      </a:r>
                      <a:endParaRPr lang="en-PH" sz="1000" b="1" i="0" u="none" strike="noStrike">
                        <a:solidFill>
                          <a:srgbClr val="000000"/>
                        </a:solidFill>
                        <a:effectLst/>
                        <a:latin typeface="Arial" panose="020B0604020202020204" pitchFamily="34" charset="0"/>
                      </a:endParaRPr>
                    </a:p>
                  </a:txBody>
                  <a:tcPr marL="6085" marR="6085" marT="6085" marB="0" anchor="ctr"/>
                </a:tc>
              </a:tr>
              <a:tr h="152123">
                <a:tc vMerge="1">
                  <a:txBody>
                    <a:bodyPr/>
                    <a:lstStyle/>
                    <a:p>
                      <a:endParaRPr lang="en-PH"/>
                    </a:p>
                  </a:txBody>
                  <a:tcPr/>
                </a:tc>
                <a:tc>
                  <a:txBody>
                    <a:bodyPr/>
                    <a:lstStyle/>
                    <a:p>
                      <a:pPr algn="l" rtl="0" fontAlgn="ctr"/>
                      <a:r>
                        <a:rPr lang="en-PH" sz="1000" u="none" strike="noStrike" dirty="0">
                          <a:effectLst/>
                        </a:rPr>
                        <a:t>denotes whether the e-mail was considered spam (1) or not (0), i.e. unsolicited commercial e-mail.</a:t>
                      </a:r>
                      <a:endParaRPr lang="en-PH" sz="1000" b="0" i="0" u="none" strike="noStrike" dirty="0">
                        <a:solidFill>
                          <a:srgbClr val="000000"/>
                        </a:solidFill>
                        <a:effectLst/>
                        <a:latin typeface="Arial" panose="020B0604020202020204" pitchFamily="34" charset="0"/>
                      </a:endParaRPr>
                    </a:p>
                  </a:txBody>
                  <a:tcPr marL="6085" marR="6085" marT="6085" marB="0" anchor="ctr"/>
                </a:tc>
              </a:tr>
            </a:tbl>
          </a:graphicData>
        </a:graphic>
      </p:graphicFrame>
    </p:spTree>
    <p:extLst>
      <p:ext uri="{BB962C8B-B14F-4D97-AF65-F5344CB8AC3E}">
        <p14:creationId xmlns:p14="http://schemas.microsoft.com/office/powerpoint/2010/main" val="285849721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PH"/>
          </a:p>
        </p:txBody>
      </p:sp>
      <p:sp>
        <p:nvSpPr>
          <p:cNvPr id="7" name="Rectangle 3"/>
          <p:cNvSpPr>
            <a:spLocks noChangeArrowheads="1"/>
          </p:cNvSpPr>
          <p:nvPr/>
        </p:nvSpPr>
        <p:spPr bwMode="auto">
          <a:xfrm>
            <a:off x="3540514" y="4675929"/>
            <a:ext cx="1590500"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PH" sz="1000" b="1"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Figure 8 </a:t>
            </a:r>
            <a:r>
              <a:rPr kumimoji="0" lang="en-PH" sz="1000" b="1"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Arial" panose="020B0604020202020204" pitchFamily="34" charset="0"/>
              </a:rPr>
              <a:t>–</a:t>
            </a:r>
            <a:r>
              <a:rPr kumimoji="0" lang="en-PH" sz="1000" b="1"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 SVM Results</a:t>
            </a:r>
            <a:endParaRPr kumimoji="0" lang="en-PH" sz="1800" b="0" i="0" u="none" strike="noStrike" cap="none" normalizeH="0" baseline="0" dirty="0" smtClean="0">
              <a:ln>
                <a:noFill/>
              </a:ln>
              <a:solidFill>
                <a:schemeClr val="tx1"/>
              </a:solidFill>
              <a:effectLst/>
              <a:latin typeface="Arial" panose="020B0604020202020204" pitchFamily="34" charset="0"/>
            </a:endParaRP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2657" y="228599"/>
            <a:ext cx="6910097" cy="4447329"/>
          </a:xfrm>
          <a:prstGeom prst="rect">
            <a:avLst/>
          </a:prstGeom>
        </p:spPr>
      </p:pic>
    </p:spTree>
    <p:extLst>
      <p:ext uri="{BB962C8B-B14F-4D97-AF65-F5344CB8AC3E}">
        <p14:creationId xmlns:p14="http://schemas.microsoft.com/office/powerpoint/2010/main" val="41790124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114539"/>
            <a:ext cx="6649571" cy="1028700"/>
          </a:xfrm>
        </p:spPr>
        <p:txBody>
          <a:bodyPr>
            <a:normAutofit/>
          </a:bodyPr>
          <a:lstStyle/>
          <a:p>
            <a:r>
              <a:rPr lang="en-PH" dirty="0" err="1"/>
              <a:t>MILEstone</a:t>
            </a:r>
            <a:r>
              <a:rPr lang="en-PH" dirty="0"/>
              <a:t> 1: SPAMBASE</a:t>
            </a:r>
          </a:p>
        </p:txBody>
      </p:sp>
      <p:sp>
        <p:nvSpPr>
          <p:cNvPr id="3" name="Content Placeholder 2"/>
          <p:cNvSpPr>
            <a:spLocks noGrp="1"/>
          </p:cNvSpPr>
          <p:nvPr>
            <p:ph idx="1"/>
          </p:nvPr>
        </p:nvSpPr>
        <p:spPr/>
        <p:txBody>
          <a:bodyPr>
            <a:normAutofit/>
          </a:bodyPr>
          <a:lstStyle/>
          <a:p>
            <a:r>
              <a:rPr lang="en-PH" sz="1200" b="0" dirty="0"/>
              <a:t>Based on the SVM results above, true and false nodes are visible. The </a:t>
            </a:r>
            <a:r>
              <a:rPr lang="en-PH" sz="1200" b="0" dirty="0" err="1"/>
              <a:t>color</a:t>
            </a:r>
            <a:r>
              <a:rPr lang="en-PH" sz="1200" b="0" dirty="0"/>
              <a:t> blue indicates that the node is not a spam while the red nodes illustrate a spam instance. </a:t>
            </a:r>
          </a:p>
        </p:txBody>
      </p:sp>
    </p:spTree>
    <p:extLst>
      <p:ext uri="{BB962C8B-B14F-4D97-AF65-F5344CB8AC3E}">
        <p14:creationId xmlns:p14="http://schemas.microsoft.com/office/powerpoint/2010/main" val="219046081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114539"/>
            <a:ext cx="6730253" cy="1028700"/>
          </a:xfrm>
        </p:spPr>
        <p:txBody>
          <a:bodyPr>
            <a:normAutofit/>
          </a:bodyPr>
          <a:lstStyle/>
          <a:p>
            <a:r>
              <a:rPr lang="en-PH" dirty="0" smtClean="0"/>
              <a:t>MILESTONE 2: SPAMBASE</a:t>
            </a:r>
            <a:endParaRPr lang="en-PH" dirty="0"/>
          </a:p>
        </p:txBody>
      </p:sp>
      <p:sp>
        <p:nvSpPr>
          <p:cNvPr id="3" name="Content Placeholder 2"/>
          <p:cNvSpPr>
            <a:spLocks noGrp="1"/>
          </p:cNvSpPr>
          <p:nvPr>
            <p:ph idx="1"/>
          </p:nvPr>
        </p:nvSpPr>
        <p:spPr/>
        <p:txBody>
          <a:bodyPr/>
          <a:lstStyle/>
          <a:p>
            <a:endParaRPr lang="en-PH"/>
          </a:p>
        </p:txBody>
      </p:sp>
    </p:spTree>
    <p:extLst>
      <p:ext uri="{BB962C8B-B14F-4D97-AF65-F5344CB8AC3E}">
        <p14:creationId xmlns:p14="http://schemas.microsoft.com/office/powerpoint/2010/main" val="14006939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Shape 187"/>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dirty="0"/>
              <a:t>k-Means Clustering: Spambase</a:t>
            </a:r>
          </a:p>
        </p:txBody>
      </p:sp>
      <p:sp>
        <p:nvSpPr>
          <p:cNvPr id="188" name="Shape 188"/>
          <p:cNvSpPr txBox="1">
            <a:spLocks noGrp="1"/>
          </p:cNvSpPr>
          <p:nvPr>
            <p:ph type="body" idx="1"/>
          </p:nvPr>
        </p:nvSpPr>
        <p:spPr>
          <a:xfrm>
            <a:off x="432144" y="1525673"/>
            <a:ext cx="8222100" cy="2710200"/>
          </a:xfrm>
          <a:prstGeom prst="rect">
            <a:avLst/>
          </a:prstGeom>
        </p:spPr>
        <p:txBody>
          <a:bodyPr lIns="91425" tIns="91425" rIns="91425" bIns="91425" anchor="t" anchorCtr="0">
            <a:noAutofit/>
          </a:bodyPr>
          <a:lstStyle/>
          <a:p>
            <a:pPr lvl="0" rtl="0">
              <a:spcBef>
                <a:spcPts val="0"/>
              </a:spcBef>
              <a:buNone/>
            </a:pPr>
            <a:r>
              <a:rPr lang="en" sz="2000" dirty="0"/>
              <a:t>From different tested clusters, k = 20 shows different clustered data</a:t>
            </a:r>
          </a:p>
          <a:p>
            <a:pPr lvl="0" rtl="0">
              <a:spcBef>
                <a:spcPts val="0"/>
              </a:spcBef>
              <a:buNone/>
            </a:pPr>
            <a:r>
              <a:rPr lang="en" dirty="0"/>
              <a:t> </a:t>
            </a:r>
          </a:p>
        </p:txBody>
      </p:sp>
      <p:pic>
        <p:nvPicPr>
          <p:cNvPr id="189" name="Shape 189"/>
          <p:cNvPicPr preferRelativeResize="0"/>
          <p:nvPr/>
        </p:nvPicPr>
        <p:blipFill>
          <a:blip r:embed="rId3">
            <a:alphaModFix/>
          </a:blip>
          <a:stretch>
            <a:fillRect/>
          </a:stretch>
        </p:blipFill>
        <p:spPr>
          <a:xfrm>
            <a:off x="585750" y="2324399"/>
            <a:ext cx="4557750" cy="2496079"/>
          </a:xfrm>
          <a:prstGeom prst="rect">
            <a:avLst/>
          </a:prstGeom>
          <a:noFill/>
          <a:ln>
            <a:noFill/>
          </a:ln>
        </p:spPr>
      </p:pic>
      <p:sp>
        <p:nvSpPr>
          <p:cNvPr id="190" name="Shape 190"/>
          <p:cNvSpPr txBox="1"/>
          <p:nvPr/>
        </p:nvSpPr>
        <p:spPr>
          <a:xfrm>
            <a:off x="5340125" y="2970225"/>
            <a:ext cx="5961000" cy="695400"/>
          </a:xfrm>
          <a:prstGeom prst="rect">
            <a:avLst/>
          </a:prstGeom>
          <a:noFill/>
          <a:ln>
            <a:noFill/>
          </a:ln>
        </p:spPr>
        <p:txBody>
          <a:bodyPr lIns="91425" tIns="91425" rIns="91425" bIns="91425" anchor="t" anchorCtr="0">
            <a:noAutofit/>
          </a:bodyPr>
          <a:lstStyle/>
          <a:p>
            <a:pPr lvl="0">
              <a:spcBef>
                <a:spcPts val="0"/>
              </a:spcBef>
              <a:buNone/>
            </a:pPr>
            <a:r>
              <a:rPr lang="en">
                <a:solidFill>
                  <a:srgbClr val="666666"/>
                </a:solidFill>
              </a:rPr>
              <a:t>When k = 2</a:t>
            </a:r>
          </a:p>
        </p:txBody>
      </p:sp>
    </p:spTree>
  </p:cSld>
  <p:clrMapOvr>
    <a:masterClrMapping/>
  </p:clrMapOvr>
  <p:transition spd="slow">
    <p:cut/>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 dirty="0"/>
              <a:t>k-Means Clustering: Spambase</a:t>
            </a:r>
            <a:endParaRPr lang="en-PH" dirty="0"/>
          </a:p>
        </p:txBody>
      </p:sp>
      <p:sp>
        <p:nvSpPr>
          <p:cNvPr id="3" name="Text Placeholder 2"/>
          <p:cNvSpPr>
            <a:spLocks noGrp="1"/>
          </p:cNvSpPr>
          <p:nvPr>
            <p:ph type="body" idx="1"/>
          </p:nvPr>
        </p:nvSpPr>
        <p:spPr/>
        <p:txBody>
          <a:bodyPr/>
          <a:lstStyle/>
          <a:p>
            <a:endParaRPr lang="en-PH" dirty="0"/>
          </a:p>
        </p:txBody>
      </p:sp>
      <p:graphicFrame>
        <p:nvGraphicFramePr>
          <p:cNvPr id="4" name="Shape 204"/>
          <p:cNvGraphicFramePr/>
          <p:nvPr>
            <p:extLst>
              <p:ext uri="{D42A27DB-BD31-4B8C-83A1-F6EECF244321}">
                <p14:modId xmlns:p14="http://schemas.microsoft.com/office/powerpoint/2010/main" val="2210476160"/>
              </p:ext>
            </p:extLst>
          </p:nvPr>
        </p:nvGraphicFramePr>
        <p:xfrm>
          <a:off x="3734149" y="2339789"/>
          <a:ext cx="1514475" cy="1281171"/>
        </p:xfrm>
        <a:graphic>
          <a:graphicData uri="http://schemas.openxmlformats.org/drawingml/2006/table">
            <a:tbl>
              <a:tblPr>
                <a:noFill/>
                <a:tableStyleId>{D9E75710-2F0A-4061-8F9A-117E1DD1F380}</a:tableStyleId>
              </a:tblPr>
              <a:tblGrid>
                <a:gridCol w="723900"/>
                <a:gridCol w="790575"/>
              </a:tblGrid>
              <a:tr h="442971">
                <a:tc>
                  <a:txBody>
                    <a:bodyPr/>
                    <a:lstStyle/>
                    <a:p>
                      <a:pPr lvl="0" algn="ctr" rtl="0">
                        <a:spcBef>
                          <a:spcPts val="0"/>
                        </a:spcBef>
                        <a:buNone/>
                      </a:pPr>
                      <a:r>
                        <a:rPr lang="en" sz="1000" b="1" dirty="0"/>
                        <a:t>Cluster</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Number of samples</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0</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dirty="0" smtClean="0"/>
                        <a:t>244</a:t>
                      </a:r>
                      <a:endParaRPr lang="en" sz="1000" dirty="0"/>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1</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lvl="0" algn="ctr" rtl="0">
                        <a:spcBef>
                          <a:spcPts val="0"/>
                        </a:spcBef>
                        <a:buNone/>
                      </a:pPr>
                      <a:r>
                        <a:rPr lang="en" sz="1000" dirty="0" smtClean="0"/>
                        <a:t>4357</a:t>
                      </a:r>
                      <a:endParaRPr lang="en" sz="1000" dirty="0"/>
                    </a:p>
                  </a:txBody>
                  <a:tcPr marL="63500" marR="63500" marT="63500" marB="63500">
                    <a:lnT w="12700" cap="flat" cmpd="sng">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0">
                <a:tc>
                  <a:txBody>
                    <a:bodyPr/>
                    <a:lstStyle/>
                    <a:p>
                      <a:pPr lvl="0" algn="ctr" rtl="0">
                        <a:spcBef>
                          <a:spcPts val="0"/>
                        </a:spcBef>
                        <a:buNone/>
                      </a:pPr>
                      <a:r>
                        <a:rPr lang="en" sz="1000" dirty="0" smtClean="0"/>
                        <a:t>Total</a:t>
                      </a:r>
                      <a:endParaRPr lang="en" sz="1000" dirty="0"/>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dirty="0" smtClean="0"/>
                        <a:t>4601</a:t>
                      </a:r>
                      <a:endParaRPr lang="en" sz="1000" dirty="0"/>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70546474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Shape 195"/>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Spambase</a:t>
            </a:r>
          </a:p>
        </p:txBody>
      </p:sp>
      <p:sp>
        <p:nvSpPr>
          <p:cNvPr id="196" name="Shape 196"/>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pic>
        <p:nvPicPr>
          <p:cNvPr id="197" name="Shape 197"/>
          <p:cNvPicPr preferRelativeResize="0"/>
          <p:nvPr/>
        </p:nvPicPr>
        <p:blipFill>
          <a:blip r:embed="rId3">
            <a:alphaModFix/>
          </a:blip>
          <a:stretch>
            <a:fillRect/>
          </a:stretch>
        </p:blipFill>
        <p:spPr>
          <a:xfrm>
            <a:off x="471900" y="1726875"/>
            <a:ext cx="5715000" cy="3295650"/>
          </a:xfrm>
          <a:prstGeom prst="rect">
            <a:avLst/>
          </a:prstGeom>
          <a:noFill/>
          <a:ln>
            <a:noFill/>
          </a:ln>
        </p:spPr>
      </p:pic>
      <p:sp>
        <p:nvSpPr>
          <p:cNvPr id="198" name="Shape 198"/>
          <p:cNvSpPr txBox="1"/>
          <p:nvPr/>
        </p:nvSpPr>
        <p:spPr>
          <a:xfrm>
            <a:off x="6281900" y="2701100"/>
            <a:ext cx="5961000" cy="695400"/>
          </a:xfrm>
          <a:prstGeom prst="rect">
            <a:avLst/>
          </a:prstGeom>
          <a:noFill/>
          <a:ln>
            <a:noFill/>
          </a:ln>
        </p:spPr>
        <p:txBody>
          <a:bodyPr lIns="91425" tIns="91425" rIns="91425" bIns="91425" anchor="t" anchorCtr="0">
            <a:noAutofit/>
          </a:bodyPr>
          <a:lstStyle/>
          <a:p>
            <a:pPr lvl="0">
              <a:spcBef>
                <a:spcPts val="0"/>
              </a:spcBef>
              <a:buNone/>
            </a:pPr>
            <a:r>
              <a:rPr lang="en">
                <a:solidFill>
                  <a:srgbClr val="666666"/>
                </a:solidFill>
              </a:rPr>
              <a:t>When k = 20</a:t>
            </a:r>
          </a:p>
        </p:txBody>
      </p:sp>
    </p:spTree>
  </p:cSld>
  <p:clrMapOvr>
    <a:masterClrMapping/>
  </p:clrMapOvr>
  <p:transition spd="slow">
    <p:cut/>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Shape 203"/>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Spambase</a:t>
            </a:r>
          </a:p>
        </p:txBody>
      </p:sp>
      <p:graphicFrame>
        <p:nvGraphicFramePr>
          <p:cNvPr id="204" name="Shape 204"/>
          <p:cNvGraphicFramePr/>
          <p:nvPr/>
        </p:nvGraphicFramePr>
        <p:xfrm>
          <a:off x="2012925" y="2162700"/>
          <a:ext cx="5118125" cy="2667000"/>
        </p:xfrm>
        <a:graphic>
          <a:graphicData uri="http://schemas.openxmlformats.org/drawingml/2006/table">
            <a:tbl>
              <a:tblPr>
                <a:noFill/>
                <a:tableStyleId>{D9E75710-2F0A-4061-8F9A-117E1DD1F380}</a:tableStyleId>
              </a:tblPr>
              <a:tblGrid>
                <a:gridCol w="723900"/>
                <a:gridCol w="790575"/>
                <a:gridCol w="771525"/>
                <a:gridCol w="885825"/>
                <a:gridCol w="876300"/>
                <a:gridCol w="1070000"/>
              </a:tblGrid>
              <a:tr h="0">
                <a:tc>
                  <a:txBody>
                    <a:bodyPr/>
                    <a:lstStyle/>
                    <a:p>
                      <a:pPr lvl="0" algn="ctr" rtl="0">
                        <a:spcBef>
                          <a:spcPts val="0"/>
                        </a:spcBef>
                        <a:buNone/>
                      </a:pPr>
                      <a:r>
                        <a:rPr lang="en" sz="1000" b="1" dirty="0"/>
                        <a:t>Cluster</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Number of samples</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Cluster</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Number of samples</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Cluster</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Number of samples</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0</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128</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8</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99</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16</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60</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1</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193</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9</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746</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17</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511</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2</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47</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10</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245</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18</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40</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3</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620</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11</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923</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19</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37</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4</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107</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12</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46</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5</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70</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13</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189</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6</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71</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14</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130</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dirty="0"/>
                        <a:t>7</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334</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15</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5</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dirty="0"/>
                        <a:t> </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bl>
          </a:graphicData>
        </a:graphic>
      </p:graphicFrame>
    </p:spTree>
  </p:cSld>
  <p:clrMapOvr>
    <a:masterClrMapping/>
  </p:clrMapOvr>
  <p:transition spd="slow">
    <p:cu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Shape 73"/>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Dataset</a:t>
            </a:r>
          </a:p>
        </p:txBody>
      </p:sp>
      <p:sp>
        <p:nvSpPr>
          <p:cNvPr id="74" name="Shape 74"/>
          <p:cNvSpPr txBox="1">
            <a:spLocks noGrp="1"/>
          </p:cNvSpPr>
          <p:nvPr>
            <p:ph type="body" idx="1"/>
          </p:nvPr>
        </p:nvSpPr>
        <p:spPr>
          <a:prstGeom prst="rect">
            <a:avLst/>
          </a:prstGeom>
        </p:spPr>
        <p:txBody>
          <a:bodyPr lIns="91425" tIns="91425" rIns="91425" bIns="91425" anchor="t" anchorCtr="0">
            <a:noAutofit/>
          </a:bodyPr>
          <a:lstStyle/>
          <a:p>
            <a:pPr marL="457200" lvl="0" indent="-381000" rtl="0">
              <a:spcBef>
                <a:spcPts val="0"/>
              </a:spcBef>
              <a:buSzPct val="100000"/>
            </a:pPr>
            <a:r>
              <a:rPr lang="en" sz="2400"/>
              <a:t>Spambase - Spam Mail Detection</a:t>
            </a:r>
          </a:p>
          <a:p>
            <a:pPr lvl="0" rtl="0">
              <a:lnSpc>
                <a:spcPct val="100000"/>
              </a:lnSpc>
              <a:spcBef>
                <a:spcPts val="1000"/>
              </a:spcBef>
              <a:spcAft>
                <a:spcPts val="0"/>
              </a:spcAft>
              <a:buNone/>
            </a:pPr>
            <a:endParaRPr/>
          </a:p>
          <a:p>
            <a:pPr marL="457200" lvl="0" indent="-381000" rtl="0">
              <a:spcBef>
                <a:spcPts val="0"/>
              </a:spcBef>
              <a:buSzPct val="100000"/>
            </a:pPr>
            <a:r>
              <a:rPr lang="en" sz="2400"/>
              <a:t>Diabetic Retinopathy</a:t>
            </a:r>
          </a:p>
          <a:p>
            <a:pPr lvl="0" rtl="0">
              <a:spcBef>
                <a:spcPts val="0"/>
              </a:spcBef>
              <a:buNone/>
            </a:pPr>
            <a:endParaRPr sz="2400"/>
          </a:p>
          <a:p>
            <a:pPr lvl="0">
              <a:spcBef>
                <a:spcPts val="0"/>
              </a:spcBef>
              <a:buNone/>
            </a:pPr>
            <a:endParaRPr sz="2400"/>
          </a:p>
        </p:txBody>
      </p:sp>
    </p:spTree>
  </p:cSld>
  <p:clrMapOvr>
    <a:masterClrMapping/>
  </p:clrMapOvr>
  <p:transition spd="slow">
    <p:cut/>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Shape 209"/>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Spambase</a:t>
            </a:r>
          </a:p>
        </p:txBody>
      </p:sp>
      <p:sp>
        <p:nvSpPr>
          <p:cNvPr id="210" name="Shape 210"/>
          <p:cNvSpPr txBox="1">
            <a:spLocks noGrp="1"/>
          </p:cNvSpPr>
          <p:nvPr>
            <p:ph type="body" idx="1"/>
          </p:nvPr>
        </p:nvSpPr>
        <p:spPr>
          <a:prstGeom prst="rect">
            <a:avLst/>
          </a:prstGeom>
        </p:spPr>
        <p:txBody>
          <a:bodyPr lIns="91425" tIns="91425" rIns="91425" bIns="91425" anchor="t" anchorCtr="0">
            <a:noAutofit/>
          </a:bodyPr>
          <a:lstStyle/>
          <a:p>
            <a:pPr marL="457200" lvl="0" indent="-228600" rtl="0">
              <a:spcBef>
                <a:spcPts val="0"/>
              </a:spcBef>
              <a:buChar char="-"/>
            </a:pPr>
            <a:r>
              <a:rPr lang="en-PH" dirty="0" smtClean="0"/>
              <a:t>K</a:t>
            </a:r>
            <a:r>
              <a:rPr lang="en" dirty="0" smtClean="0"/>
              <a:t>= </a:t>
            </a:r>
            <a:r>
              <a:rPr lang="en" dirty="0"/>
              <a:t>20 was chosen because all clusters from 2 to 19 produced similar results</a:t>
            </a:r>
          </a:p>
          <a:p>
            <a:pPr marL="457200" lvl="0" indent="-228600" rtl="0">
              <a:spcBef>
                <a:spcPts val="0"/>
              </a:spcBef>
              <a:buChar char="-"/>
            </a:pPr>
            <a:r>
              <a:rPr lang="en" dirty="0"/>
              <a:t>Solution may become better if k &gt; 20</a:t>
            </a:r>
          </a:p>
          <a:p>
            <a:pPr marL="457200" lvl="0" indent="-228600" rtl="0">
              <a:spcBef>
                <a:spcPts val="0"/>
              </a:spcBef>
              <a:buChar char="-"/>
            </a:pPr>
            <a:r>
              <a:rPr lang="en" dirty="0"/>
              <a:t>Data were more similar than </a:t>
            </a:r>
            <a:r>
              <a:rPr lang="en" dirty="0" smtClean="0"/>
              <a:t>dissimilar</a:t>
            </a:r>
            <a:endParaRPr lang="en" dirty="0"/>
          </a:p>
          <a:p>
            <a:pPr marL="457200" lvl="0" indent="-228600">
              <a:spcBef>
                <a:spcPts val="0"/>
              </a:spcBef>
              <a:buChar char="-"/>
            </a:pPr>
            <a:r>
              <a:rPr lang="en" dirty="0"/>
              <a:t>Because of this issue, classes are difficult to distinguish</a:t>
            </a:r>
          </a:p>
        </p:txBody>
      </p:sp>
    </p:spTree>
  </p:cSld>
  <p:clrMapOvr>
    <a:masterClrMapping/>
  </p:clrMapOvr>
  <p:transition spd="slow">
    <p:cut/>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Shape 215"/>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SOM: Spambase</a:t>
            </a:r>
          </a:p>
        </p:txBody>
      </p:sp>
      <p:sp>
        <p:nvSpPr>
          <p:cNvPr id="216" name="Shape 216"/>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pic>
        <p:nvPicPr>
          <p:cNvPr id="217" name="Shape 217"/>
          <p:cNvPicPr preferRelativeResize="0"/>
          <p:nvPr/>
        </p:nvPicPr>
        <p:blipFill>
          <a:blip r:embed="rId3">
            <a:alphaModFix/>
          </a:blip>
          <a:stretch>
            <a:fillRect/>
          </a:stretch>
        </p:blipFill>
        <p:spPr>
          <a:xfrm>
            <a:off x="4366800" y="1749012"/>
            <a:ext cx="4603945" cy="2790825"/>
          </a:xfrm>
          <a:prstGeom prst="rect">
            <a:avLst/>
          </a:prstGeom>
          <a:noFill/>
          <a:ln>
            <a:noFill/>
          </a:ln>
        </p:spPr>
      </p:pic>
      <p:sp>
        <p:nvSpPr>
          <p:cNvPr id="218" name="Shape 218"/>
          <p:cNvSpPr txBox="1"/>
          <p:nvPr/>
        </p:nvSpPr>
        <p:spPr>
          <a:xfrm>
            <a:off x="5257575" y="3898500"/>
            <a:ext cx="3000000" cy="1286400"/>
          </a:xfrm>
          <a:prstGeom prst="rect">
            <a:avLst/>
          </a:prstGeom>
          <a:noFill/>
          <a:ln>
            <a:noFill/>
          </a:ln>
        </p:spPr>
        <p:txBody>
          <a:bodyPr lIns="91425" tIns="91425" rIns="91425" bIns="91425" anchor="ctr" anchorCtr="0">
            <a:noAutofit/>
          </a:bodyPr>
          <a:lstStyle/>
          <a:p>
            <a:pPr lvl="0" algn="ctr" rtl="0">
              <a:spcBef>
                <a:spcPts val="900"/>
              </a:spcBef>
              <a:spcAft>
                <a:spcPts val="900"/>
              </a:spcAft>
              <a:buNone/>
            </a:pPr>
            <a:r>
              <a:rPr lang="en" sz="1100"/>
              <a:t> </a:t>
            </a:r>
          </a:p>
          <a:p>
            <a:pPr lvl="0" rtl="0">
              <a:spcBef>
                <a:spcPts val="900"/>
              </a:spcBef>
              <a:spcAft>
                <a:spcPts val="900"/>
              </a:spcAft>
              <a:buNone/>
            </a:pPr>
            <a:r>
              <a:rPr lang="en" sz="1100"/>
              <a:t> </a:t>
            </a:r>
          </a:p>
          <a:p>
            <a:pPr lvl="0" algn="ctr" rtl="0">
              <a:spcBef>
                <a:spcPts val="900"/>
              </a:spcBef>
              <a:spcAft>
                <a:spcPts val="900"/>
              </a:spcAft>
              <a:buNone/>
            </a:pPr>
            <a:r>
              <a:rPr lang="en">
                <a:solidFill>
                  <a:srgbClr val="666666"/>
                </a:solidFill>
                <a:latin typeface="Roboto"/>
                <a:ea typeface="Roboto"/>
                <a:cs typeface="Roboto"/>
                <a:sym typeface="Roboto"/>
              </a:rPr>
              <a:t>Scatter Plot &amp; SOM - 1,000 Training Rounds</a:t>
            </a:r>
          </a:p>
        </p:txBody>
      </p:sp>
      <p:pic>
        <p:nvPicPr>
          <p:cNvPr id="219" name="Shape 219"/>
          <p:cNvPicPr preferRelativeResize="0"/>
          <p:nvPr/>
        </p:nvPicPr>
        <p:blipFill>
          <a:blip r:embed="rId4">
            <a:alphaModFix/>
          </a:blip>
          <a:stretch>
            <a:fillRect/>
          </a:stretch>
        </p:blipFill>
        <p:spPr>
          <a:xfrm>
            <a:off x="97825" y="1749024"/>
            <a:ext cx="4268980" cy="3319350"/>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Shape 224"/>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SOM: Spambase</a:t>
            </a:r>
          </a:p>
        </p:txBody>
      </p:sp>
      <p:sp>
        <p:nvSpPr>
          <p:cNvPr id="225" name="Shape 225"/>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pic>
        <p:nvPicPr>
          <p:cNvPr id="226" name="Shape 226"/>
          <p:cNvPicPr preferRelativeResize="0"/>
          <p:nvPr/>
        </p:nvPicPr>
        <p:blipFill>
          <a:blip r:embed="rId3">
            <a:alphaModFix/>
          </a:blip>
          <a:stretch>
            <a:fillRect/>
          </a:stretch>
        </p:blipFill>
        <p:spPr>
          <a:xfrm>
            <a:off x="93150" y="1868649"/>
            <a:ext cx="4215699" cy="2933325"/>
          </a:xfrm>
          <a:prstGeom prst="rect">
            <a:avLst/>
          </a:prstGeom>
          <a:noFill/>
          <a:ln>
            <a:noFill/>
          </a:ln>
        </p:spPr>
      </p:pic>
      <p:pic>
        <p:nvPicPr>
          <p:cNvPr id="227" name="Shape 227"/>
          <p:cNvPicPr preferRelativeResize="0"/>
          <p:nvPr/>
        </p:nvPicPr>
        <p:blipFill>
          <a:blip r:embed="rId4">
            <a:alphaModFix/>
          </a:blip>
          <a:stretch>
            <a:fillRect/>
          </a:stretch>
        </p:blipFill>
        <p:spPr>
          <a:xfrm>
            <a:off x="4360600" y="1876637"/>
            <a:ext cx="4435100" cy="2624174"/>
          </a:xfrm>
          <a:prstGeom prst="rect">
            <a:avLst/>
          </a:prstGeom>
          <a:noFill/>
          <a:ln>
            <a:noFill/>
          </a:ln>
        </p:spPr>
      </p:pic>
      <p:sp>
        <p:nvSpPr>
          <p:cNvPr id="228" name="Shape 228"/>
          <p:cNvSpPr txBox="1"/>
          <p:nvPr/>
        </p:nvSpPr>
        <p:spPr>
          <a:xfrm>
            <a:off x="5166025" y="4128000"/>
            <a:ext cx="3000000" cy="767700"/>
          </a:xfrm>
          <a:prstGeom prst="rect">
            <a:avLst/>
          </a:prstGeom>
          <a:noFill/>
          <a:ln>
            <a:noFill/>
          </a:ln>
        </p:spPr>
        <p:txBody>
          <a:bodyPr lIns="91425" tIns="91425" rIns="91425" bIns="91425" anchor="ctr" anchorCtr="0">
            <a:noAutofit/>
          </a:bodyPr>
          <a:lstStyle/>
          <a:p>
            <a:pPr lvl="0" rtl="0">
              <a:spcBef>
                <a:spcPts val="900"/>
              </a:spcBef>
              <a:spcAft>
                <a:spcPts val="900"/>
              </a:spcAft>
              <a:buNone/>
            </a:pPr>
            <a:endParaRPr sz="1100"/>
          </a:p>
          <a:p>
            <a:pPr lvl="0" algn="ctr" rtl="0">
              <a:spcBef>
                <a:spcPts val="900"/>
              </a:spcBef>
              <a:spcAft>
                <a:spcPts val="900"/>
              </a:spcAft>
              <a:buNone/>
            </a:pPr>
            <a:endParaRPr>
              <a:solidFill>
                <a:srgbClr val="666666"/>
              </a:solidFill>
              <a:latin typeface="Roboto"/>
              <a:ea typeface="Roboto"/>
              <a:cs typeface="Roboto"/>
              <a:sym typeface="Roboto"/>
            </a:endParaRPr>
          </a:p>
          <a:p>
            <a:pPr lvl="0" algn="ctr" rtl="0">
              <a:spcBef>
                <a:spcPts val="900"/>
              </a:spcBef>
              <a:spcAft>
                <a:spcPts val="900"/>
              </a:spcAft>
              <a:buNone/>
            </a:pPr>
            <a:r>
              <a:rPr lang="en">
                <a:solidFill>
                  <a:srgbClr val="666666"/>
                </a:solidFill>
                <a:latin typeface="Roboto"/>
                <a:ea typeface="Roboto"/>
                <a:cs typeface="Roboto"/>
                <a:sym typeface="Roboto"/>
              </a:rPr>
              <a:t> Scatter Plot &amp; SOM - 10,000 Training Rounds</a:t>
            </a:r>
          </a:p>
        </p:txBody>
      </p:sp>
    </p:spTree>
  </p:cSld>
  <p:clrMapOvr>
    <a:masterClrMapping/>
  </p:clrMapOvr>
  <p:transition spd="slow">
    <p:cut/>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Shape 233"/>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SOM: Spambase</a:t>
            </a:r>
          </a:p>
        </p:txBody>
      </p:sp>
      <p:sp>
        <p:nvSpPr>
          <p:cNvPr id="234" name="Shape 234"/>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pic>
        <p:nvPicPr>
          <p:cNvPr id="235" name="Shape 235"/>
          <p:cNvPicPr preferRelativeResize="0"/>
          <p:nvPr/>
        </p:nvPicPr>
        <p:blipFill>
          <a:blip r:embed="rId3">
            <a:alphaModFix/>
          </a:blip>
          <a:stretch>
            <a:fillRect/>
          </a:stretch>
        </p:blipFill>
        <p:spPr>
          <a:xfrm>
            <a:off x="4667450" y="1715800"/>
            <a:ext cx="4245544" cy="2614375"/>
          </a:xfrm>
          <a:prstGeom prst="rect">
            <a:avLst/>
          </a:prstGeom>
          <a:noFill/>
          <a:ln>
            <a:noFill/>
          </a:ln>
        </p:spPr>
      </p:pic>
      <p:sp>
        <p:nvSpPr>
          <p:cNvPr id="236" name="Shape 236"/>
          <p:cNvSpPr txBox="1"/>
          <p:nvPr/>
        </p:nvSpPr>
        <p:spPr>
          <a:xfrm>
            <a:off x="5538600" y="3794725"/>
            <a:ext cx="3000000" cy="1141800"/>
          </a:xfrm>
          <a:prstGeom prst="rect">
            <a:avLst/>
          </a:prstGeom>
          <a:noFill/>
          <a:ln>
            <a:noFill/>
          </a:ln>
        </p:spPr>
        <p:txBody>
          <a:bodyPr lIns="91425" tIns="91425" rIns="91425" bIns="91425" anchor="ctr" anchorCtr="0">
            <a:noAutofit/>
          </a:bodyPr>
          <a:lstStyle/>
          <a:p>
            <a:pPr lvl="0" rtl="0">
              <a:spcBef>
                <a:spcPts val="900"/>
              </a:spcBef>
              <a:spcAft>
                <a:spcPts val="900"/>
              </a:spcAft>
              <a:buNone/>
            </a:pPr>
            <a:endParaRPr sz="1100"/>
          </a:p>
          <a:p>
            <a:pPr lvl="0" algn="ctr" rtl="0">
              <a:spcBef>
                <a:spcPts val="900"/>
              </a:spcBef>
              <a:spcAft>
                <a:spcPts val="900"/>
              </a:spcAft>
              <a:buNone/>
            </a:pPr>
            <a:endParaRPr sz="1100"/>
          </a:p>
          <a:p>
            <a:pPr lvl="0" algn="ctr" rtl="0">
              <a:spcBef>
                <a:spcPts val="900"/>
              </a:spcBef>
              <a:spcAft>
                <a:spcPts val="900"/>
              </a:spcAft>
              <a:buNone/>
            </a:pPr>
            <a:r>
              <a:rPr lang="en">
                <a:solidFill>
                  <a:srgbClr val="666666"/>
                </a:solidFill>
                <a:latin typeface="Roboto"/>
                <a:ea typeface="Roboto"/>
                <a:cs typeface="Roboto"/>
                <a:sym typeface="Roboto"/>
              </a:rPr>
              <a:t>Scatter Plot &amp; SOM - 15,000 Training Rounds</a:t>
            </a:r>
          </a:p>
        </p:txBody>
      </p:sp>
      <p:pic>
        <p:nvPicPr>
          <p:cNvPr id="237" name="Shape 237"/>
          <p:cNvPicPr preferRelativeResize="0"/>
          <p:nvPr/>
        </p:nvPicPr>
        <p:blipFill>
          <a:blip r:embed="rId4">
            <a:alphaModFix/>
          </a:blip>
          <a:stretch>
            <a:fillRect/>
          </a:stretch>
        </p:blipFill>
        <p:spPr>
          <a:xfrm>
            <a:off x="100650" y="1715800"/>
            <a:ext cx="4566800" cy="3116749"/>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SOM: Spambase</a:t>
            </a:r>
            <a:endParaRPr lang="en-PH" dirty="0"/>
          </a:p>
        </p:txBody>
      </p:sp>
      <p:sp>
        <p:nvSpPr>
          <p:cNvPr id="3" name="Text Placeholder 2"/>
          <p:cNvSpPr>
            <a:spLocks noGrp="1"/>
          </p:cNvSpPr>
          <p:nvPr>
            <p:ph type="body" idx="1"/>
          </p:nvPr>
        </p:nvSpPr>
        <p:spPr/>
        <p:txBody>
          <a:bodyPr>
            <a:normAutofit/>
          </a:bodyPr>
          <a:lstStyle/>
          <a:p>
            <a:pPr marL="285750" indent="-285750">
              <a:buFont typeface="Arial" panose="020B0604020202020204" pitchFamily="34" charset="0"/>
              <a:buChar char="•"/>
            </a:pPr>
            <a:r>
              <a:rPr lang="en-US" b="0" dirty="0"/>
              <a:t>Based on all the maps, it is difficult to distinguish what kind of samples are assigned to the parts of the map especially with no labels on it. </a:t>
            </a:r>
            <a:endParaRPr lang="en-US" b="0" dirty="0" smtClean="0"/>
          </a:p>
          <a:p>
            <a:pPr marL="285750" indent="-285750">
              <a:buFont typeface="Arial" panose="020B0604020202020204" pitchFamily="34" charset="0"/>
              <a:buChar char="•"/>
            </a:pPr>
            <a:r>
              <a:rPr lang="en-US" b="0" dirty="0" smtClean="0"/>
              <a:t>Just </a:t>
            </a:r>
            <a:r>
              <a:rPr lang="en-US" b="0" dirty="0"/>
              <a:t>like the clustering process, the maps are unorganized though the map with 1000 training rounds is more “clean” compared to the others.</a:t>
            </a:r>
            <a:endParaRPr lang="en-PH" b="0" dirty="0"/>
          </a:p>
          <a:p>
            <a:endParaRPr lang="en-PH" b="0" dirty="0"/>
          </a:p>
        </p:txBody>
      </p:sp>
    </p:spTree>
    <p:extLst>
      <p:ext uri="{BB962C8B-B14F-4D97-AF65-F5344CB8AC3E}">
        <p14:creationId xmlns:p14="http://schemas.microsoft.com/office/powerpoint/2010/main" val="280739895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Shape 242"/>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dirty="0"/>
              <a:t>SOM: Spambase</a:t>
            </a:r>
          </a:p>
        </p:txBody>
      </p:sp>
      <p:sp>
        <p:nvSpPr>
          <p:cNvPr id="243" name="Shape 243"/>
          <p:cNvSpPr txBox="1">
            <a:spLocks noGrp="1"/>
          </p:cNvSpPr>
          <p:nvPr>
            <p:ph type="body" idx="1"/>
          </p:nvPr>
        </p:nvSpPr>
        <p:spPr>
          <a:prstGeom prst="rect">
            <a:avLst/>
          </a:prstGeom>
        </p:spPr>
        <p:txBody>
          <a:bodyPr lIns="91425" tIns="91425" rIns="91425" bIns="91425" anchor="t" anchorCtr="0">
            <a:noAutofit/>
          </a:bodyPr>
          <a:lstStyle/>
          <a:p>
            <a:pPr marL="285750" indent="-285750">
              <a:buFont typeface="Arial" panose="020B0604020202020204" pitchFamily="34" charset="0"/>
              <a:buChar char="•"/>
            </a:pPr>
            <a:r>
              <a:rPr lang="en-US" b="0" dirty="0" smtClean="0"/>
              <a:t>Even </a:t>
            </a:r>
            <a:r>
              <a:rPr lang="en-US" b="0" dirty="0"/>
              <a:t>with unsupervised learning, the dataset was still unorganized due to similarities of the data in the features. The data can still be used for analysis, but it will not be as accurate for predictions.  </a:t>
            </a:r>
            <a:endParaRPr lang="en-PH" b="0" dirty="0"/>
          </a:p>
          <a:p>
            <a:pPr lvl="0">
              <a:spcBef>
                <a:spcPts val="0"/>
              </a:spcBef>
              <a:buNone/>
            </a:pPr>
            <a:endParaRPr b="0" dirty="0"/>
          </a:p>
        </p:txBody>
      </p:sp>
    </p:spTree>
  </p:cSld>
  <p:clrMapOvr>
    <a:masterClrMapping/>
  </p:clrMapOvr>
  <p:transition spd="slow">
    <p:cut/>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pPr algn="ctr"/>
            <a:r>
              <a:rPr lang="en-PH" sz="4500" dirty="0" smtClean="0"/>
              <a:t>Dataset 2: </a:t>
            </a:r>
            <a:r>
              <a:rPr lang="en-PH" sz="4500" dirty="0" err="1" smtClean="0"/>
              <a:t>DIABETic</a:t>
            </a:r>
            <a:r>
              <a:rPr lang="en-PH" sz="4500" dirty="0" smtClean="0"/>
              <a:t> retinopathy</a:t>
            </a:r>
            <a:endParaRPr lang="en-PH" sz="4500" dirty="0"/>
          </a:p>
        </p:txBody>
      </p:sp>
      <p:sp>
        <p:nvSpPr>
          <p:cNvPr id="7" name="Text Placeholder 6"/>
          <p:cNvSpPr>
            <a:spLocks noGrp="1"/>
          </p:cNvSpPr>
          <p:nvPr>
            <p:ph type="body" idx="1"/>
          </p:nvPr>
        </p:nvSpPr>
        <p:spPr/>
        <p:txBody>
          <a:bodyPr/>
          <a:lstStyle/>
          <a:p>
            <a:endParaRPr lang="en-PH"/>
          </a:p>
        </p:txBody>
      </p:sp>
    </p:spTree>
    <p:extLst>
      <p:ext uri="{BB962C8B-B14F-4D97-AF65-F5344CB8AC3E}">
        <p14:creationId xmlns:p14="http://schemas.microsoft.com/office/powerpoint/2010/main" val="22559551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Milestone 1: Diabetic Retinopathy</a:t>
            </a:r>
            <a:endParaRPr lang="en-US" dirty="0"/>
          </a:p>
        </p:txBody>
      </p:sp>
      <p:sp>
        <p:nvSpPr>
          <p:cNvPr id="3" name="Content Placeholder 2"/>
          <p:cNvSpPr>
            <a:spLocks noGrp="1"/>
          </p:cNvSpPr>
          <p:nvPr>
            <p:ph type="body" idx="1"/>
          </p:nvPr>
        </p:nvSpPr>
        <p:spPr>
          <a:xfrm>
            <a:off x="471900" y="1736200"/>
            <a:ext cx="8222100" cy="2710200"/>
          </a:xfrm>
        </p:spPr>
        <p:txBody>
          <a:bodyPr>
            <a:noAutofit/>
          </a:bodyPr>
          <a:lstStyle/>
          <a:p>
            <a:pPr marL="385763" indent="-385763">
              <a:buFont typeface="+mj-lt"/>
              <a:buAutoNum type="alphaUcPeriod"/>
            </a:pPr>
            <a:r>
              <a:rPr lang="en-US" sz="1600" dirty="0" smtClean="0"/>
              <a:t>Dataset  Building and Normalization</a:t>
            </a:r>
          </a:p>
          <a:p>
            <a:pPr marL="682229" indent="-385763">
              <a:buFont typeface="+mj-lt"/>
              <a:buAutoNum type="arabicPeriod"/>
              <a:tabLst>
                <a:tab pos="767954" algn="l"/>
              </a:tabLst>
            </a:pPr>
            <a:r>
              <a:rPr lang="en-US" sz="1600" dirty="0" smtClean="0"/>
              <a:t>Source of Dataset:</a:t>
            </a:r>
            <a:r>
              <a:rPr lang="en-PH" sz="1600" b="1" dirty="0"/>
              <a:t> </a:t>
            </a:r>
            <a:endParaRPr lang="en-US" sz="1600" dirty="0"/>
          </a:p>
          <a:p>
            <a:pPr lvl="1">
              <a:buFont typeface="Wingdings" pitchFamily="2" charset="2"/>
              <a:buChar char="Ø"/>
            </a:pPr>
            <a:r>
              <a:rPr lang="en-PH" sz="1400" dirty="0"/>
              <a:t>UCI Machine Learning Repository – Center for Machine Learning and Intelligent Systems http://archive.ics.uci.edu/ml/datasets/Diabetic+Retinopathy+Debrecen+Data+Set </a:t>
            </a:r>
            <a:endParaRPr lang="en-US" sz="1400" dirty="0"/>
          </a:p>
          <a:p>
            <a:pPr lvl="1">
              <a:buFont typeface="Wingdings" pitchFamily="2" charset="2"/>
              <a:buChar char="Ø"/>
            </a:pPr>
            <a:r>
              <a:rPr lang="en-PH" sz="1400" dirty="0"/>
              <a:t>Dr. </a:t>
            </a:r>
            <a:r>
              <a:rPr lang="en-PH" sz="1400" dirty="0" err="1"/>
              <a:t>Balint</a:t>
            </a:r>
            <a:r>
              <a:rPr lang="en-PH" sz="1400" dirty="0"/>
              <a:t> </a:t>
            </a:r>
            <a:r>
              <a:rPr lang="en-PH" sz="1400" dirty="0" err="1"/>
              <a:t>Antal</a:t>
            </a:r>
            <a:r>
              <a:rPr lang="en-PH" sz="1400" dirty="0"/>
              <a:t>, Department of Computer Graphics and Image Processing Faculty of Informatics, University of  Debrecen, 4010, Debrecen, POB 12, Hungary  </a:t>
            </a:r>
            <a:r>
              <a:rPr lang="en-PH" sz="1400" dirty="0" err="1"/>
              <a:t>antal.balint</a:t>
            </a:r>
            <a:r>
              <a:rPr lang="en-PH" sz="1400" dirty="0"/>
              <a:t> '@' </a:t>
            </a:r>
            <a:r>
              <a:rPr lang="en-PH" sz="1400" dirty="0" smtClean="0"/>
              <a:t>inf.unideb.hu</a:t>
            </a:r>
            <a:endParaRPr lang="en-US" sz="1400" dirty="0"/>
          </a:p>
          <a:p>
            <a:pPr lvl="1">
              <a:buFont typeface="Wingdings" pitchFamily="2" charset="2"/>
              <a:buChar char="Ø"/>
            </a:pPr>
            <a:r>
              <a:rPr lang="en-PH" sz="1400" dirty="0"/>
              <a:t>Dr. </a:t>
            </a:r>
            <a:r>
              <a:rPr lang="en-PH" sz="1400" dirty="0" err="1"/>
              <a:t>Andras</a:t>
            </a:r>
            <a:r>
              <a:rPr lang="en-PH" sz="1400" dirty="0"/>
              <a:t> </a:t>
            </a:r>
            <a:r>
              <a:rPr lang="en-PH" sz="1400" dirty="0" err="1"/>
              <a:t>Hajdu</a:t>
            </a:r>
            <a:r>
              <a:rPr lang="en-PH" sz="1400" dirty="0"/>
              <a:t>, Department of Computer Graphics and Image Processing  Faculty of Informatics, University of  Debrecen, 4010, Debrecen, POB 12, Hungary </a:t>
            </a:r>
            <a:r>
              <a:rPr lang="en-PH" sz="1400" dirty="0" err="1"/>
              <a:t>hajdu.andras</a:t>
            </a:r>
            <a:r>
              <a:rPr lang="en-PH" sz="1400" dirty="0"/>
              <a:t> '@' inf.unideb.hu</a:t>
            </a:r>
            <a:endParaRPr lang="en-US" sz="1400" dirty="0"/>
          </a:p>
        </p:txBody>
      </p:sp>
    </p:spTree>
    <p:extLst>
      <p:ext uri="{BB962C8B-B14F-4D97-AF65-F5344CB8AC3E}">
        <p14:creationId xmlns:p14="http://schemas.microsoft.com/office/powerpoint/2010/main" val="1036981231"/>
      </p:ext>
    </p:extLst>
  </p:cSld>
  <p:clrMapOvr>
    <a:masterClrMapping/>
  </p:clrMapOvr>
  <p:transition>
    <p:fade thruBlk="1"/>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Milestone 1: Diabetic Retinopathy</a:t>
            </a:r>
            <a:endParaRPr lang="en-US" dirty="0"/>
          </a:p>
        </p:txBody>
      </p:sp>
      <p:sp>
        <p:nvSpPr>
          <p:cNvPr id="3" name="Content Placeholder 2"/>
          <p:cNvSpPr>
            <a:spLocks noGrp="1"/>
          </p:cNvSpPr>
          <p:nvPr>
            <p:ph type="body" idx="1"/>
          </p:nvPr>
        </p:nvSpPr>
        <p:spPr>
          <a:xfrm>
            <a:off x="471900" y="1726575"/>
            <a:ext cx="8222100" cy="2710200"/>
          </a:xfrm>
        </p:spPr>
        <p:txBody>
          <a:bodyPr>
            <a:noAutofit/>
          </a:bodyPr>
          <a:lstStyle/>
          <a:p>
            <a:pPr marL="685800" lvl="1" indent="-385763">
              <a:buAutoNum type="arabicPeriod" startAt="2"/>
            </a:pPr>
            <a:r>
              <a:rPr lang="en-US" sz="2400" dirty="0"/>
              <a:t>Description of Dataset</a:t>
            </a:r>
            <a:r>
              <a:rPr lang="en-US" sz="2400" dirty="0" smtClean="0"/>
              <a:t>:</a:t>
            </a:r>
            <a:endParaRPr lang="en-US" sz="2400" dirty="0"/>
          </a:p>
          <a:p>
            <a:pPr marL="511969" lvl="3" indent="-214313">
              <a:buFont typeface="Wingdings" pitchFamily="2" charset="2"/>
              <a:buChar char="Ø"/>
            </a:pPr>
            <a:r>
              <a:rPr lang="en-PH" sz="1400" dirty="0"/>
              <a:t>Number of original features - </a:t>
            </a:r>
            <a:r>
              <a:rPr lang="en-PH" sz="1400" dirty="0" smtClean="0"/>
              <a:t>20</a:t>
            </a:r>
            <a:endParaRPr lang="en-PH" sz="1400" dirty="0"/>
          </a:p>
          <a:p>
            <a:pPr marL="511969" lvl="3" indent="-214313">
              <a:buFont typeface="Wingdings" pitchFamily="2" charset="2"/>
              <a:buChar char="Ø"/>
            </a:pPr>
            <a:r>
              <a:rPr lang="en-PH" sz="1400" dirty="0"/>
              <a:t>Sample size - </a:t>
            </a:r>
            <a:r>
              <a:rPr lang="en-PH" sz="1400" dirty="0" smtClean="0"/>
              <a:t>1151</a:t>
            </a:r>
            <a:endParaRPr lang="en-PH" sz="1400" dirty="0"/>
          </a:p>
          <a:p>
            <a:pPr marL="511969" lvl="3" indent="-214313">
              <a:buFont typeface="Wingdings" pitchFamily="2" charset="2"/>
              <a:buChar char="Ø"/>
            </a:pPr>
            <a:r>
              <a:rPr lang="en-PH" sz="1400" dirty="0"/>
              <a:t>This dataset contains features extracted from the </a:t>
            </a:r>
            <a:r>
              <a:rPr lang="en-PH" sz="1400" dirty="0" err="1"/>
              <a:t>Messidor</a:t>
            </a:r>
            <a:r>
              <a:rPr lang="en-PH" sz="1400" dirty="0"/>
              <a:t> image set to predict whether an image contains signs of diabetic retinopathy or not. All features represent either a detected lesion, a descriptive feature of a anatomical part or an image-level descriptor. The underlying method image analysis and feature extraction as well as our classification technique is described in </a:t>
            </a:r>
            <a:r>
              <a:rPr lang="en-PH" sz="1400" dirty="0" err="1"/>
              <a:t>Balint</a:t>
            </a:r>
            <a:r>
              <a:rPr lang="en-PH" sz="1400" dirty="0"/>
              <a:t> </a:t>
            </a:r>
            <a:r>
              <a:rPr lang="en-PH" sz="1400" dirty="0" err="1"/>
              <a:t>Antal</a:t>
            </a:r>
            <a:r>
              <a:rPr lang="en-PH" sz="1400" dirty="0"/>
              <a:t>, </a:t>
            </a:r>
            <a:r>
              <a:rPr lang="en-PH" sz="1400" dirty="0" err="1"/>
              <a:t>Andras</a:t>
            </a:r>
            <a:r>
              <a:rPr lang="en-PH" sz="1400" dirty="0"/>
              <a:t> </a:t>
            </a:r>
            <a:r>
              <a:rPr lang="en-PH" sz="1400" dirty="0" err="1"/>
              <a:t>Hajdu</a:t>
            </a:r>
            <a:r>
              <a:rPr lang="en-PH" sz="1400" dirty="0"/>
              <a:t>: An ensemble-based system for automatic screening of diabetic retinopathy, Knowledge Based Systems 60 (April 2014), 20-27.</a:t>
            </a:r>
            <a:endParaRPr lang="en-US" sz="1400" dirty="0"/>
          </a:p>
          <a:p>
            <a:pPr marL="685800" lvl="1" indent="-385763"/>
            <a:endParaRPr lang="en-US" dirty="0"/>
          </a:p>
        </p:txBody>
      </p:sp>
    </p:spTree>
    <p:extLst>
      <p:ext uri="{BB962C8B-B14F-4D97-AF65-F5344CB8AC3E}">
        <p14:creationId xmlns:p14="http://schemas.microsoft.com/office/powerpoint/2010/main" val="205449684"/>
      </p:ext>
    </p:extLst>
  </p:cSld>
  <p:clrMapOvr>
    <a:masterClrMapping/>
  </p:clrMapOvr>
  <p:transition>
    <p:fade thruBlk="1"/>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Milestone 1: Diabetic Retinopathy</a:t>
            </a:r>
            <a:endParaRPr lang="en-US" dirty="0"/>
          </a:p>
        </p:txBody>
      </p:sp>
      <p:sp>
        <p:nvSpPr>
          <p:cNvPr id="3" name="Content Placeholder 2"/>
          <p:cNvSpPr>
            <a:spLocks noGrp="1"/>
          </p:cNvSpPr>
          <p:nvPr>
            <p:ph type="body" idx="1"/>
          </p:nvPr>
        </p:nvSpPr>
        <p:spPr>
          <a:xfrm>
            <a:off x="471900" y="1765075"/>
            <a:ext cx="8222100" cy="2710200"/>
          </a:xfrm>
          <a:ln>
            <a:noFill/>
          </a:ln>
        </p:spPr>
        <p:txBody>
          <a:bodyPr>
            <a:noAutofit/>
          </a:bodyPr>
          <a:lstStyle/>
          <a:p>
            <a:pPr marL="685800" lvl="1" indent="-385763">
              <a:buFont typeface="+mj-lt"/>
              <a:buAutoNum type="arabicPeriod" startAt="3"/>
            </a:pPr>
            <a:r>
              <a:rPr lang="en-US" sz="1800" dirty="0"/>
              <a:t>Name, Description, and Type of each feature:</a:t>
            </a:r>
          </a:p>
          <a:p>
            <a:pPr marL="511969" lvl="3" indent="-213122"/>
            <a:endParaRPr lang="en-US" sz="1050" dirty="0"/>
          </a:p>
          <a:p>
            <a:pPr marL="685800" lvl="1" indent="-385763"/>
            <a:endParaRPr lang="en-US" sz="1050" dirty="0"/>
          </a:p>
        </p:txBody>
      </p:sp>
      <p:sp>
        <p:nvSpPr>
          <p:cNvPr id="6" name="TextBox 5"/>
          <p:cNvSpPr txBox="1"/>
          <p:nvPr/>
        </p:nvSpPr>
        <p:spPr>
          <a:xfrm>
            <a:off x="1485900" y="2213530"/>
            <a:ext cx="3086100" cy="2192908"/>
          </a:xfrm>
          <a:prstGeom prst="rect">
            <a:avLst/>
          </a:prstGeom>
          <a:noFill/>
          <a:ln>
            <a:solidFill>
              <a:schemeClr val="tx1"/>
            </a:solidFill>
          </a:ln>
        </p:spPr>
        <p:txBody>
          <a:bodyPr wrap="square" rtlCol="0">
            <a:spAutoFit/>
          </a:bodyPr>
          <a:lstStyle/>
          <a:p>
            <a:r>
              <a:rPr lang="en-PH" sz="1050" dirty="0">
                <a:solidFill>
                  <a:schemeClr val="tx2">
                    <a:lumMod val="75000"/>
                  </a:schemeClr>
                </a:solidFill>
              </a:rPr>
              <a:t>A - Result of Quality Assessment</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B - Result of Pre-screening</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C-H - Results of MA detection</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I-P - Results of MA detection for exudates</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PH" sz="1050" dirty="0">
              <a:solidFill>
                <a:schemeClr val="tx2">
                  <a:lumMod val="75000"/>
                </a:schemeClr>
              </a:solidFill>
            </a:endParaRPr>
          </a:p>
          <a:p>
            <a:pPr lvl="1">
              <a:buFont typeface="Arial" pitchFamily="34" charset="0"/>
              <a:buChar char="•"/>
            </a:pPr>
            <a:endParaRPr lang="en-PH" sz="1050" dirty="0">
              <a:solidFill>
                <a:schemeClr val="tx2">
                  <a:lumMod val="75000"/>
                </a:schemeClr>
              </a:solidFill>
            </a:endParaRPr>
          </a:p>
        </p:txBody>
      </p:sp>
      <p:sp>
        <p:nvSpPr>
          <p:cNvPr id="7" name="TextBox 6"/>
          <p:cNvSpPr txBox="1"/>
          <p:nvPr/>
        </p:nvSpPr>
        <p:spPr>
          <a:xfrm>
            <a:off x="4572000" y="2213568"/>
            <a:ext cx="3086100" cy="2192908"/>
          </a:xfrm>
          <a:prstGeom prst="rect">
            <a:avLst/>
          </a:prstGeom>
          <a:noFill/>
          <a:ln>
            <a:solidFill>
              <a:schemeClr val="tx1"/>
            </a:solidFill>
          </a:ln>
        </p:spPr>
        <p:txBody>
          <a:bodyPr wrap="square" rtlCol="0">
            <a:spAutoFit/>
          </a:bodyPr>
          <a:lstStyle/>
          <a:p>
            <a:r>
              <a:rPr lang="en-PH" sz="1050" dirty="0">
                <a:solidFill>
                  <a:schemeClr val="tx2">
                    <a:lumMod val="75000"/>
                  </a:schemeClr>
                </a:solidFill>
              </a:rPr>
              <a:t>Q - Euclidean distance of the center of the macula and the center of the optic disc</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PH" sz="1050" dirty="0">
              <a:solidFill>
                <a:schemeClr val="tx2">
                  <a:lumMod val="75000"/>
                </a:schemeClr>
              </a:solidFill>
            </a:endParaRPr>
          </a:p>
          <a:p>
            <a:r>
              <a:rPr lang="en-PH" sz="1050" dirty="0">
                <a:solidFill>
                  <a:schemeClr val="tx2">
                    <a:lumMod val="75000"/>
                  </a:schemeClr>
                </a:solidFill>
              </a:rPr>
              <a:t>R - The diameter of the optic disc</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PH" sz="1050" dirty="0">
              <a:solidFill>
                <a:schemeClr val="tx2">
                  <a:lumMod val="75000"/>
                </a:schemeClr>
              </a:solidFill>
            </a:endParaRPr>
          </a:p>
          <a:p>
            <a:r>
              <a:rPr lang="en-PH" sz="1050" dirty="0">
                <a:solidFill>
                  <a:schemeClr val="tx2">
                    <a:lumMod val="75000"/>
                  </a:schemeClr>
                </a:solidFill>
              </a:rPr>
              <a:t>S - The binary result of the AM/FM-based classification</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T - Class </a:t>
            </a:r>
          </a:p>
          <a:p>
            <a:pPr lvl="1">
              <a:buFont typeface="Arial" pitchFamily="34" charset="0"/>
              <a:buChar char="•"/>
            </a:pPr>
            <a:r>
              <a:rPr lang="en-PH" sz="1050" dirty="0">
                <a:solidFill>
                  <a:schemeClr val="tx2">
                    <a:lumMod val="75000"/>
                  </a:schemeClr>
                </a:solidFill>
              </a:rPr>
              <a:t> Binomial </a:t>
            </a:r>
            <a:r>
              <a:rPr lang="en-US" sz="1050" dirty="0">
                <a:solidFill>
                  <a:schemeClr val="tx2">
                    <a:lumMod val="75000"/>
                  </a:schemeClr>
                </a:solidFill>
              </a:rPr>
              <a:t>⊆ [false, true]</a:t>
            </a:r>
          </a:p>
        </p:txBody>
      </p:sp>
      <p:sp>
        <p:nvSpPr>
          <p:cNvPr id="9" name="TextBox 8"/>
          <p:cNvSpPr txBox="1"/>
          <p:nvPr/>
        </p:nvSpPr>
        <p:spPr>
          <a:xfrm>
            <a:off x="1546413" y="4425688"/>
            <a:ext cx="6172200" cy="577081"/>
          </a:xfrm>
          <a:prstGeom prst="rect">
            <a:avLst/>
          </a:prstGeom>
          <a:noFill/>
        </p:spPr>
        <p:txBody>
          <a:bodyPr wrap="square" rtlCol="0">
            <a:spAutoFit/>
          </a:bodyPr>
          <a:lstStyle/>
          <a:p>
            <a:r>
              <a:rPr lang="en-PH" sz="1050" dirty="0">
                <a:solidFill>
                  <a:schemeClr val="tx2">
                    <a:lumMod val="75000"/>
                  </a:schemeClr>
                </a:solidFill>
              </a:rPr>
              <a:t>The attributes were set from Numerical to Binomial, from Nominal to Numerical, and then normalized to attain a linear and more robust relationship.</a:t>
            </a:r>
            <a:endParaRPr lang="en-US" sz="1050" dirty="0">
              <a:solidFill>
                <a:schemeClr val="tx2">
                  <a:lumMod val="75000"/>
                </a:schemeClr>
              </a:solidFill>
            </a:endParaRPr>
          </a:p>
          <a:p>
            <a:endParaRPr lang="en-US" sz="1050" dirty="0"/>
          </a:p>
        </p:txBody>
      </p:sp>
    </p:spTree>
    <p:extLst>
      <p:ext uri="{BB962C8B-B14F-4D97-AF65-F5344CB8AC3E}">
        <p14:creationId xmlns:p14="http://schemas.microsoft.com/office/powerpoint/2010/main" val="2648249639"/>
      </p:ext>
    </p:extLst>
  </p:cSld>
  <p:clrMapOvr>
    <a:masterClrMapping/>
  </p:clrMapOvr>
  <p:transition>
    <p:fade thruBlk="1"/>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Goals</a:t>
            </a:r>
            <a:endParaRPr lang="en-PH" dirty="0"/>
          </a:p>
        </p:txBody>
      </p:sp>
      <p:sp>
        <p:nvSpPr>
          <p:cNvPr id="3" name="Text Placeholder 2"/>
          <p:cNvSpPr>
            <a:spLocks noGrp="1"/>
          </p:cNvSpPr>
          <p:nvPr>
            <p:ph type="body" idx="1"/>
          </p:nvPr>
        </p:nvSpPr>
        <p:spPr/>
        <p:txBody>
          <a:bodyPr>
            <a:normAutofit/>
          </a:bodyPr>
          <a:lstStyle/>
          <a:p>
            <a:pPr algn="just"/>
            <a:r>
              <a:rPr lang="en-US" sz="1200" dirty="0"/>
              <a:t>The main objective of this research is to analyze the Spambase and Diabetic Retinopathy datasets. </a:t>
            </a:r>
          </a:p>
          <a:p>
            <a:pPr algn="just"/>
            <a:r>
              <a:rPr lang="en-US" sz="1200" dirty="0"/>
              <a:t>For the Spambase dataset, the goal is to understand the characteristics that can help consider what a spam email is or not. </a:t>
            </a:r>
          </a:p>
          <a:p>
            <a:pPr algn="just"/>
            <a:r>
              <a:rPr lang="en-US" sz="1200" dirty="0"/>
              <a:t>The Diabetic Retinopathy dataset, on the other hand, aims to comprehend the features that affects the prediction of diabetic retinopathy. </a:t>
            </a:r>
          </a:p>
          <a:p>
            <a:endParaRPr lang="en-PH" sz="1200" dirty="0"/>
          </a:p>
        </p:txBody>
      </p:sp>
    </p:spTree>
    <p:extLst>
      <p:ext uri="{BB962C8B-B14F-4D97-AF65-F5344CB8AC3E}">
        <p14:creationId xmlns:p14="http://schemas.microsoft.com/office/powerpoint/2010/main" val="3406740530"/>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109" name="Shape 109"/>
          <p:cNvPicPr preferRelativeResize="0"/>
          <p:nvPr/>
        </p:nvPicPr>
        <p:blipFill rotWithShape="1">
          <a:blip r:embed="rId3">
            <a:alphaModFix/>
          </a:blip>
          <a:srcRect l="-1104" b="66880"/>
          <a:stretch/>
        </p:blipFill>
        <p:spPr>
          <a:xfrm>
            <a:off x="624114" y="1871662"/>
            <a:ext cx="8262711" cy="1372281"/>
          </a:xfrm>
          <a:prstGeom prst="rect">
            <a:avLst/>
          </a:prstGeom>
          <a:noFill/>
          <a:ln>
            <a:noFill/>
          </a:ln>
        </p:spPr>
      </p:pic>
      <p:sp>
        <p:nvSpPr>
          <p:cNvPr id="5" name="Text Placeholder 1"/>
          <p:cNvSpPr txBox="1">
            <a:spLocks/>
          </p:cNvSpPr>
          <p:nvPr/>
        </p:nvSpPr>
        <p:spPr>
          <a:xfrm>
            <a:off x="1100134" y="3321494"/>
            <a:ext cx="2808000" cy="3163500"/>
          </a:xfrm>
          <a:prstGeom prst="rect">
            <a:avLst/>
          </a:prstGeom>
        </p:spPr>
        <p:txBody>
          <a:bodyPr/>
          <a:lst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a:lstStyle>
          <a:p>
            <a:pPr marL="171450" indent="-171450">
              <a:buFont typeface="Arial" pitchFamily="34" charset="0"/>
              <a:buChar char="•"/>
            </a:pPr>
            <a:r>
              <a:rPr lang="en-PH" sz="1200" dirty="0" smtClean="0"/>
              <a:t>Complete Feature Set</a:t>
            </a:r>
          </a:p>
          <a:p>
            <a:pPr marL="171450" indent="-171450">
              <a:buFont typeface="Arial" pitchFamily="34" charset="0"/>
              <a:buChar char="•"/>
            </a:pPr>
            <a:r>
              <a:rPr lang="en-PH" sz="1200" dirty="0" smtClean="0"/>
              <a:t>Feature Selection using Forward Selection and Backward Elimination</a:t>
            </a:r>
          </a:p>
          <a:p>
            <a:pPr marL="171450" indent="-171450">
              <a:buFont typeface="Arial" pitchFamily="34" charset="0"/>
              <a:buChar char="•"/>
            </a:pPr>
            <a:r>
              <a:rPr lang="en-PH" sz="1200" dirty="0" smtClean="0"/>
              <a:t>PCA</a:t>
            </a:r>
            <a:endParaRPr lang="en-PH" sz="1200" dirty="0"/>
          </a:p>
        </p:txBody>
      </p:sp>
      <p:sp>
        <p:nvSpPr>
          <p:cNvPr id="7" name="Title 1"/>
          <p:cNvSpPr>
            <a:spLocks noGrp="1"/>
          </p:cNvSpPr>
          <p:nvPr>
            <p:ph type="title"/>
          </p:nvPr>
        </p:nvSpPr>
        <p:spPr>
          <a:xfrm>
            <a:off x="471900" y="738725"/>
            <a:ext cx="8222100" cy="767700"/>
          </a:xfrm>
        </p:spPr>
        <p:txBody>
          <a:bodyPr>
            <a:normAutofit fontScale="90000"/>
          </a:bodyPr>
          <a:lstStyle/>
          <a:p>
            <a:r>
              <a:rPr lang="en-US" dirty="0" smtClean="0"/>
              <a:t>Milestone 1: Diabetic Retinopathy</a:t>
            </a:r>
            <a:endParaRPr lang="en-US" dirty="0"/>
          </a:p>
        </p:txBody>
      </p:sp>
    </p:spTree>
    <p:extLst>
      <p:ext uri="{BB962C8B-B14F-4D97-AF65-F5344CB8AC3E}">
        <p14:creationId xmlns:p14="http://schemas.microsoft.com/office/powerpoint/2010/main" val="3362305070"/>
      </p:ext>
    </p:extLst>
  </p:cSld>
  <p:clrMapOvr>
    <a:masterClrMapping/>
  </p:clrMapOvr>
  <p:transition spd="slow">
    <p:cut/>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PH" sz="1800" dirty="0" smtClean="0"/>
              <a:t>C. Discussion of Results</a:t>
            </a:r>
            <a:endParaRPr lang="en-PH" sz="1800" dirty="0"/>
          </a:p>
        </p:txBody>
      </p:sp>
      <p:sp>
        <p:nvSpPr>
          <p:cNvPr id="2" name="Text Placeholder 1"/>
          <p:cNvSpPr>
            <a:spLocks noGrp="1"/>
          </p:cNvSpPr>
          <p:nvPr>
            <p:ph type="body" idx="1"/>
          </p:nvPr>
        </p:nvSpPr>
        <p:spPr/>
        <p:txBody>
          <a:bodyPr/>
          <a:lstStyle/>
          <a:p>
            <a:pPr marL="171450" indent="-171450">
              <a:buFont typeface="Arial" panose="020B0604020202020204" pitchFamily="34" charset="0"/>
              <a:buChar char="•"/>
            </a:pPr>
            <a:r>
              <a:rPr lang="en-PH" dirty="0" smtClean="0">
                <a:solidFill>
                  <a:schemeClr val="tx1"/>
                </a:solidFill>
              </a:rPr>
              <a:t>Complete Feature Set</a:t>
            </a:r>
          </a:p>
          <a:p>
            <a:pPr marL="171450" indent="-171450">
              <a:buFont typeface="Arial" panose="020B0604020202020204" pitchFamily="34" charset="0"/>
              <a:buChar char="•"/>
            </a:pPr>
            <a:r>
              <a:rPr lang="en-PH" dirty="0" smtClean="0">
                <a:solidFill>
                  <a:schemeClr val="tx1"/>
                </a:solidFill>
              </a:rPr>
              <a:t>Feature Selection using Forward Selection and Backward Elimination</a:t>
            </a:r>
          </a:p>
          <a:p>
            <a:pPr marL="171450" indent="-171450">
              <a:buFont typeface="Arial" panose="020B0604020202020204" pitchFamily="34" charset="0"/>
              <a:buChar char="•"/>
            </a:pPr>
            <a:r>
              <a:rPr lang="en-PH" dirty="0" smtClean="0">
                <a:solidFill>
                  <a:schemeClr val="tx1"/>
                </a:solidFill>
              </a:rPr>
              <a:t>PCA</a:t>
            </a:r>
            <a:endParaRPr lang="en-PH" dirty="0">
              <a:solidFill>
                <a:schemeClr val="tx1"/>
              </a:solidFill>
            </a:endParaRPr>
          </a:p>
        </p:txBody>
      </p:sp>
    </p:spTree>
    <p:extLst>
      <p:ext uri="{BB962C8B-B14F-4D97-AF65-F5344CB8AC3E}">
        <p14:creationId xmlns:p14="http://schemas.microsoft.com/office/powerpoint/2010/main" val="355736687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nvPr>
        </p:nvGraphicFramePr>
        <p:xfrm>
          <a:off x="-1" y="13855"/>
          <a:ext cx="4412673" cy="2520915"/>
        </p:xfrm>
        <a:graphic>
          <a:graphicData uri="http://schemas.openxmlformats.org/drawingml/2006/table">
            <a:tbl>
              <a:tblPr firstRow="1" firstCol="1" bandRow="1">
                <a:tableStyleId>{059B8F6F-646D-46DF-AE40-8BDCF0375636}</a:tableStyleId>
              </a:tblPr>
              <a:tblGrid>
                <a:gridCol w="1089135"/>
                <a:gridCol w="538952"/>
                <a:gridCol w="538952"/>
                <a:gridCol w="538952"/>
                <a:gridCol w="628778"/>
                <a:gridCol w="538952"/>
                <a:gridCol w="538952"/>
              </a:tblGrid>
              <a:tr h="151863">
                <a:tc>
                  <a:txBody>
                    <a:bodyPr/>
                    <a:lstStyle/>
                    <a:p>
                      <a:pPr algn="ctr">
                        <a:lnSpc>
                          <a:spcPct val="115000"/>
                        </a:lnSpc>
                        <a:spcAft>
                          <a:spcPts val="0"/>
                        </a:spcAft>
                      </a:pPr>
                      <a:r>
                        <a:rPr lang="en-PH" sz="700" dirty="0">
                          <a:effectLst/>
                        </a:rPr>
                        <a:t>CFS</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455588">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Accuracy</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Precision</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Recall</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F-Measure</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AUC</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Kappa</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167048">
                <a:tc>
                  <a:txBody>
                    <a:bodyPr/>
                    <a:lstStyle/>
                    <a:p>
                      <a:pPr algn="ctr">
                        <a:lnSpc>
                          <a:spcPct val="115000"/>
                        </a:lnSpc>
                        <a:spcAft>
                          <a:spcPts val="0"/>
                        </a:spcAft>
                      </a:pPr>
                      <a:r>
                        <a:rPr lang="en-PH" sz="700">
                          <a:effectLst/>
                        </a:rPr>
                        <a:t>kNN (k=1)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61.25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64.40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60.39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62.33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0.225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67048">
                <a:tc>
                  <a:txBody>
                    <a:bodyPr/>
                    <a:lstStyle/>
                    <a:p>
                      <a:pPr algn="ctr">
                        <a:lnSpc>
                          <a:spcPct val="115000"/>
                        </a:lnSpc>
                        <a:spcAft>
                          <a:spcPts val="0"/>
                        </a:spcAft>
                      </a:pPr>
                      <a:r>
                        <a:rPr lang="en-PH" sz="700">
                          <a:effectLst/>
                        </a:rPr>
                        <a:t>kNN (k=3)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62.29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65.83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60.23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62.91</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0.247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67048">
                <a:tc>
                  <a:txBody>
                    <a:bodyPr/>
                    <a:lstStyle/>
                    <a:p>
                      <a:pPr algn="ctr">
                        <a:lnSpc>
                          <a:spcPct val="115000"/>
                        </a:lnSpc>
                        <a:spcAft>
                          <a:spcPts val="0"/>
                        </a:spcAft>
                      </a:pPr>
                      <a:r>
                        <a:rPr lang="en-PH" sz="700">
                          <a:effectLst/>
                        </a:rPr>
                        <a:t>kNN (k=5)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63.16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66.91</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60.56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63.57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0.265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67048">
                <a:tc>
                  <a:txBody>
                    <a:bodyPr/>
                    <a:lstStyle/>
                    <a:p>
                      <a:pPr algn="ctr">
                        <a:lnSpc>
                          <a:spcPct val="115000"/>
                        </a:lnSpc>
                        <a:spcAft>
                          <a:spcPts val="0"/>
                        </a:spcAft>
                      </a:pPr>
                      <a:r>
                        <a:rPr lang="en-PH" sz="700">
                          <a:effectLst/>
                        </a:rPr>
                        <a:t>kNN (k=7)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64.73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68.60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61.87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smtClean="0">
                          <a:effectLst/>
                        </a:rPr>
                        <a:t>65.06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0.694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0.296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67048">
                <a:tc>
                  <a:txBody>
                    <a:bodyPr/>
                    <a:lstStyle/>
                    <a:p>
                      <a:pPr algn="ctr">
                        <a:lnSpc>
                          <a:spcPct val="115000"/>
                        </a:lnSpc>
                        <a:spcAft>
                          <a:spcPts val="0"/>
                        </a:spcAft>
                      </a:pPr>
                      <a:r>
                        <a:rPr lang="en-PH" sz="700">
                          <a:effectLst/>
                        </a:rPr>
                        <a:t>kNN (k=9)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63.94</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67.88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60.88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64.19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0.696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0.281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67048">
                <a:tc>
                  <a:txBody>
                    <a:bodyPr/>
                    <a:lstStyle/>
                    <a:p>
                      <a:pPr algn="ctr">
                        <a:lnSpc>
                          <a:spcPct val="115000"/>
                        </a:lnSpc>
                        <a:spcAft>
                          <a:spcPts val="0"/>
                        </a:spcAft>
                      </a:pPr>
                      <a:r>
                        <a:rPr lang="en-PH" sz="700">
                          <a:effectLst/>
                        </a:rPr>
                        <a:t>Decision Trees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53.69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56.27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57.28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56.77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0.549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0.069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455588">
                <a:tc>
                  <a:txBody>
                    <a:bodyPr/>
                    <a:lstStyle/>
                    <a:p>
                      <a:pPr algn="ctr">
                        <a:lnSpc>
                          <a:spcPct val="115000"/>
                        </a:lnSpc>
                        <a:spcAft>
                          <a:spcPts val="0"/>
                        </a:spcAft>
                      </a:pPr>
                      <a:r>
                        <a:rPr lang="en-PH" sz="700">
                          <a:effectLst/>
                        </a:rPr>
                        <a:t>Bayesian Network (e.g. Naïve Bayes)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60.30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81.56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smtClean="0">
                          <a:effectLst/>
                        </a:rPr>
                        <a:t>32.57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46.55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0.689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0.233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303725">
                <a:tc>
                  <a:txBody>
                    <a:bodyPr/>
                    <a:lstStyle/>
                    <a:p>
                      <a:pPr algn="ctr">
                        <a:lnSpc>
                          <a:spcPct val="115000"/>
                        </a:lnSpc>
                        <a:spcAft>
                          <a:spcPts val="0"/>
                        </a:spcAft>
                      </a:pPr>
                      <a:r>
                        <a:rPr lang="en-PH" sz="700" dirty="0">
                          <a:effectLst/>
                        </a:rPr>
                        <a:t>MLP (Training Cycles = 10)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00B050"/>
                    </a:solidFill>
                  </a:tcPr>
                </a:tc>
                <a:tc>
                  <a:txBody>
                    <a:bodyPr/>
                    <a:lstStyle/>
                    <a:p>
                      <a:pPr algn="ctr">
                        <a:lnSpc>
                          <a:spcPct val="115000"/>
                        </a:lnSpc>
                        <a:spcAft>
                          <a:spcPts val="0"/>
                        </a:spcAft>
                      </a:pPr>
                      <a:r>
                        <a:rPr lang="en-PH" sz="700" dirty="0" smtClean="0">
                          <a:effectLst/>
                        </a:rPr>
                        <a:t>70.46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smtClean="0">
                          <a:effectLst/>
                        </a:rPr>
                        <a:t>79.90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60.24</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68.21</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a:effectLst/>
                        </a:rPr>
                        <a:t>0.797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a:effectLst/>
                        </a:rPr>
                        <a:t>0.416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r>
              <a:tr h="151863">
                <a:tc>
                  <a:txBody>
                    <a:bodyPr/>
                    <a:lstStyle/>
                    <a:p>
                      <a:pPr algn="ctr">
                        <a:lnSpc>
                          <a:spcPct val="115000"/>
                        </a:lnSpc>
                        <a:spcAft>
                          <a:spcPts val="0"/>
                        </a:spcAft>
                      </a:pPr>
                      <a:r>
                        <a:rPr lang="en-PH" sz="700">
                          <a:effectLst/>
                        </a:rPr>
                        <a:t>SVM</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bl>
          </a:graphicData>
        </a:graphic>
      </p:graphicFrame>
      <p:graphicFrame>
        <p:nvGraphicFramePr>
          <p:cNvPr id="5" name="Table 4"/>
          <p:cNvGraphicFramePr>
            <a:graphicFrameLocks noGrp="1"/>
          </p:cNvGraphicFramePr>
          <p:nvPr>
            <p:extLst/>
          </p:nvPr>
        </p:nvGraphicFramePr>
        <p:xfrm>
          <a:off x="0" y="2776822"/>
          <a:ext cx="4424080" cy="2366679"/>
        </p:xfrm>
        <a:graphic>
          <a:graphicData uri="http://schemas.openxmlformats.org/drawingml/2006/table">
            <a:tbl>
              <a:tblPr firstRow="1" firstCol="1" bandRow="1">
                <a:tableStyleId>{059B8F6F-646D-46DF-AE40-8BDCF0375636}</a:tableStyleId>
              </a:tblPr>
              <a:tblGrid>
                <a:gridCol w="1091947"/>
                <a:gridCol w="540346"/>
                <a:gridCol w="540346"/>
                <a:gridCol w="540346"/>
                <a:gridCol w="630403"/>
                <a:gridCol w="540346"/>
                <a:gridCol w="540346"/>
              </a:tblGrid>
              <a:tr h="170571">
                <a:tc>
                  <a:txBody>
                    <a:bodyPr/>
                    <a:lstStyle/>
                    <a:p>
                      <a:pPr algn="ctr">
                        <a:lnSpc>
                          <a:spcPct val="115000"/>
                        </a:lnSpc>
                        <a:spcAft>
                          <a:spcPts val="0"/>
                        </a:spcAft>
                      </a:pPr>
                      <a:r>
                        <a:rPr lang="en-PH" sz="700" dirty="0">
                          <a:effectLst/>
                        </a:rPr>
                        <a:t>Forward</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319821">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Accuracy</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Precision</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Recall</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F-Measure</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AUC</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Kappa</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177679">
                <a:tc>
                  <a:txBody>
                    <a:bodyPr/>
                    <a:lstStyle/>
                    <a:p>
                      <a:pPr algn="ctr">
                        <a:lnSpc>
                          <a:spcPct val="115000"/>
                        </a:lnSpc>
                        <a:spcAft>
                          <a:spcPts val="0"/>
                        </a:spcAft>
                      </a:pPr>
                      <a:r>
                        <a:rPr lang="en-PH" sz="700">
                          <a:effectLst/>
                        </a:rPr>
                        <a:t>kNN (k=1)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68.20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71.60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66.45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68.93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0.365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7679">
                <a:tc>
                  <a:txBody>
                    <a:bodyPr/>
                    <a:lstStyle/>
                    <a:p>
                      <a:pPr algn="ctr">
                        <a:lnSpc>
                          <a:spcPct val="115000"/>
                        </a:lnSpc>
                        <a:spcAft>
                          <a:spcPts val="0"/>
                        </a:spcAft>
                      </a:pPr>
                      <a:r>
                        <a:rPr lang="en-PH" sz="700">
                          <a:effectLst/>
                        </a:rPr>
                        <a:t>kNN (k=3)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71.42</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75.09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69.07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71.95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0.736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0.429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7679">
                <a:tc>
                  <a:txBody>
                    <a:bodyPr/>
                    <a:lstStyle/>
                    <a:p>
                      <a:pPr algn="ctr">
                        <a:lnSpc>
                          <a:spcPct val="115000"/>
                        </a:lnSpc>
                        <a:spcAft>
                          <a:spcPts val="0"/>
                        </a:spcAft>
                      </a:pPr>
                      <a:r>
                        <a:rPr lang="en-PH" sz="700" dirty="0">
                          <a:effectLst/>
                        </a:rPr>
                        <a:t>kNN (k=5)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72.20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76.89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68.09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72.22</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0.771</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0.446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7679">
                <a:tc>
                  <a:txBody>
                    <a:bodyPr/>
                    <a:lstStyle/>
                    <a:p>
                      <a:pPr algn="ctr">
                        <a:lnSpc>
                          <a:spcPct val="115000"/>
                        </a:lnSpc>
                        <a:spcAft>
                          <a:spcPts val="0"/>
                        </a:spcAft>
                      </a:pPr>
                      <a:r>
                        <a:rPr lang="en-PH" sz="700">
                          <a:effectLst/>
                        </a:rPr>
                        <a:t>kNN (k=7)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70.89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75.75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66.45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70.79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0.761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0.42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7679">
                <a:tc>
                  <a:txBody>
                    <a:bodyPr/>
                    <a:lstStyle/>
                    <a:p>
                      <a:pPr algn="ctr">
                        <a:lnSpc>
                          <a:spcPct val="115000"/>
                        </a:lnSpc>
                        <a:spcAft>
                          <a:spcPts val="0"/>
                        </a:spcAft>
                      </a:pPr>
                      <a:r>
                        <a:rPr lang="en-PH" sz="700">
                          <a:effectLst/>
                        </a:rPr>
                        <a:t>kNN (k=9)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70.89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76.85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64.65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70.22</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0.767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0.422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7679">
                <a:tc>
                  <a:txBody>
                    <a:bodyPr/>
                    <a:lstStyle/>
                    <a:p>
                      <a:pPr algn="ctr">
                        <a:lnSpc>
                          <a:spcPct val="115000"/>
                        </a:lnSpc>
                        <a:spcAft>
                          <a:spcPts val="0"/>
                        </a:spcAft>
                      </a:pPr>
                      <a:r>
                        <a:rPr lang="en-PH" sz="700">
                          <a:effectLst/>
                        </a:rPr>
                        <a:t>Decision Trees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54.39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53.80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99.67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smtClean="0">
                          <a:effectLst/>
                        </a:rPr>
                        <a:t>69.88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0.548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0.03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319821">
                <a:tc>
                  <a:txBody>
                    <a:bodyPr/>
                    <a:lstStyle/>
                    <a:p>
                      <a:pPr algn="ctr">
                        <a:lnSpc>
                          <a:spcPct val="115000"/>
                        </a:lnSpc>
                        <a:spcAft>
                          <a:spcPts val="0"/>
                        </a:spcAft>
                      </a:pPr>
                      <a:r>
                        <a:rPr lang="en-PH" sz="700">
                          <a:effectLst/>
                        </a:rPr>
                        <a:t>Bayesian Network (e.g. Naïve Bayes)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65.68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73.28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55.65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63.26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0.678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0.322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319821">
                <a:tc>
                  <a:txBody>
                    <a:bodyPr/>
                    <a:lstStyle/>
                    <a:p>
                      <a:pPr algn="ctr">
                        <a:lnSpc>
                          <a:spcPct val="115000"/>
                        </a:lnSpc>
                        <a:spcAft>
                          <a:spcPts val="0"/>
                        </a:spcAft>
                      </a:pPr>
                      <a:r>
                        <a:rPr lang="en-PH" sz="700" dirty="0">
                          <a:effectLst/>
                        </a:rPr>
                        <a:t>MLP (Training Cycles = 10)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00B050"/>
                    </a:solidFill>
                  </a:tcPr>
                </a:tc>
                <a:tc>
                  <a:txBody>
                    <a:bodyPr/>
                    <a:lstStyle/>
                    <a:p>
                      <a:pPr algn="ctr">
                        <a:lnSpc>
                          <a:spcPct val="115000"/>
                        </a:lnSpc>
                        <a:spcAft>
                          <a:spcPts val="0"/>
                        </a:spcAft>
                      </a:pPr>
                      <a:r>
                        <a:rPr lang="en-PH" sz="700" dirty="0" smtClean="0">
                          <a:effectLst/>
                        </a:rPr>
                        <a:t>73.41</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smtClean="0">
                          <a:effectLst/>
                        </a:rPr>
                        <a:t>80.98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smtClean="0">
                          <a:effectLst/>
                        </a:rPr>
                        <a:t>67.10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72.66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a:effectLst/>
                        </a:rPr>
                        <a:t>0.8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a:effectLst/>
                        </a:rPr>
                        <a:t>0.47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r>
              <a:tr h="170571">
                <a:tc>
                  <a:txBody>
                    <a:bodyPr/>
                    <a:lstStyle/>
                    <a:p>
                      <a:pPr algn="ctr">
                        <a:lnSpc>
                          <a:spcPct val="115000"/>
                        </a:lnSpc>
                        <a:spcAft>
                          <a:spcPts val="0"/>
                        </a:spcAft>
                      </a:pPr>
                      <a:r>
                        <a:rPr lang="en-PH" sz="700" dirty="0">
                          <a:effectLst/>
                        </a:rPr>
                        <a:t>SVM</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bl>
          </a:graphicData>
        </a:graphic>
      </p:graphicFrame>
      <p:graphicFrame>
        <p:nvGraphicFramePr>
          <p:cNvPr id="6" name="Table 5"/>
          <p:cNvGraphicFramePr>
            <a:graphicFrameLocks noGrp="1"/>
          </p:cNvGraphicFramePr>
          <p:nvPr>
            <p:extLst/>
          </p:nvPr>
        </p:nvGraphicFramePr>
        <p:xfrm>
          <a:off x="4592170" y="1"/>
          <a:ext cx="4426523" cy="2523286"/>
        </p:xfrm>
        <a:graphic>
          <a:graphicData uri="http://schemas.openxmlformats.org/drawingml/2006/table">
            <a:tbl>
              <a:tblPr firstRow="1" firstCol="1" bandRow="1">
                <a:tableStyleId>{059B8F6F-646D-46DF-AE40-8BDCF0375636}</a:tableStyleId>
              </a:tblPr>
              <a:tblGrid>
                <a:gridCol w="1086820"/>
                <a:gridCol w="543409"/>
                <a:gridCol w="543409"/>
                <a:gridCol w="543409"/>
                <a:gridCol w="622658"/>
                <a:gridCol w="543409"/>
                <a:gridCol w="543409"/>
              </a:tblGrid>
              <a:tr h="142048">
                <a:tc>
                  <a:txBody>
                    <a:bodyPr/>
                    <a:lstStyle/>
                    <a:p>
                      <a:pPr algn="ctr">
                        <a:lnSpc>
                          <a:spcPct val="115000"/>
                        </a:lnSpc>
                        <a:spcAft>
                          <a:spcPts val="0"/>
                        </a:spcAft>
                      </a:pPr>
                      <a:r>
                        <a:rPr lang="en-PH" sz="700" dirty="0">
                          <a:effectLst/>
                        </a:rPr>
                        <a:t>Backward</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13071">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Accuracy</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Precision</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Recall</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F-Measure</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AUC</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Kappa</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34378">
                <a:tc>
                  <a:txBody>
                    <a:bodyPr/>
                    <a:lstStyle/>
                    <a:p>
                      <a:pPr algn="ctr">
                        <a:lnSpc>
                          <a:spcPct val="115000"/>
                        </a:lnSpc>
                        <a:spcAft>
                          <a:spcPts val="0"/>
                        </a:spcAft>
                      </a:pPr>
                      <a:r>
                        <a:rPr lang="en-PH" sz="700" dirty="0">
                          <a:effectLst/>
                        </a:rPr>
                        <a:t>kNN (k=1)</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63.34%</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66.67%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61.87%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64.18%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0.267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234378">
                <a:tc>
                  <a:txBody>
                    <a:bodyPr/>
                    <a:lstStyle/>
                    <a:p>
                      <a:pPr algn="ctr">
                        <a:lnSpc>
                          <a:spcPct val="115000"/>
                        </a:lnSpc>
                        <a:spcAft>
                          <a:spcPts val="0"/>
                        </a:spcAft>
                      </a:pPr>
                      <a:r>
                        <a:rPr lang="en-PH" sz="700">
                          <a:effectLst/>
                        </a:rPr>
                        <a:t>kNN (k=3)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64.47%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68.23%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61.87%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64.89%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0.675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0.291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234378">
                <a:tc>
                  <a:txBody>
                    <a:bodyPr/>
                    <a:lstStyle/>
                    <a:p>
                      <a:pPr algn="ctr">
                        <a:lnSpc>
                          <a:spcPct val="115000"/>
                        </a:lnSpc>
                        <a:spcAft>
                          <a:spcPts val="0"/>
                        </a:spcAft>
                      </a:pPr>
                      <a:r>
                        <a:rPr lang="en-PH" sz="700">
                          <a:effectLst/>
                        </a:rPr>
                        <a:t>kNN (k=5)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66.20%</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70.48%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62.52%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66.26%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0.703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0.326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234378">
                <a:tc>
                  <a:txBody>
                    <a:bodyPr/>
                    <a:lstStyle/>
                    <a:p>
                      <a:pPr algn="ctr">
                        <a:lnSpc>
                          <a:spcPct val="115000"/>
                        </a:lnSpc>
                        <a:spcAft>
                          <a:spcPts val="0"/>
                        </a:spcAft>
                      </a:pPr>
                      <a:r>
                        <a:rPr lang="en-PH" sz="700">
                          <a:effectLst/>
                        </a:rPr>
                        <a:t>kNN (k=7)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68.03%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71.97%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65.14%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68.38%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0.717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0.362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234378">
                <a:tc>
                  <a:txBody>
                    <a:bodyPr/>
                    <a:lstStyle/>
                    <a:p>
                      <a:pPr algn="ctr">
                        <a:lnSpc>
                          <a:spcPct val="115000"/>
                        </a:lnSpc>
                        <a:spcAft>
                          <a:spcPts val="0"/>
                        </a:spcAft>
                      </a:pPr>
                      <a:r>
                        <a:rPr lang="en-PH" sz="700">
                          <a:effectLst/>
                        </a:rPr>
                        <a:t>kNN (k=9)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65.94%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70.02%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62.68%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66.15%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0.708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0.321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234378">
                <a:tc>
                  <a:txBody>
                    <a:bodyPr/>
                    <a:lstStyle/>
                    <a:p>
                      <a:pPr algn="ctr">
                        <a:lnSpc>
                          <a:spcPct val="115000"/>
                        </a:lnSpc>
                        <a:spcAft>
                          <a:spcPts val="0"/>
                        </a:spcAft>
                      </a:pPr>
                      <a:r>
                        <a:rPr lang="en-PH" sz="700">
                          <a:effectLst/>
                        </a:rPr>
                        <a:t>Decision Trees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54.39%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58.24%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49.75%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53.66%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0.565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0.093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355122">
                <a:tc>
                  <a:txBody>
                    <a:bodyPr/>
                    <a:lstStyle/>
                    <a:p>
                      <a:pPr algn="ctr">
                        <a:lnSpc>
                          <a:spcPct val="115000"/>
                        </a:lnSpc>
                        <a:spcAft>
                          <a:spcPts val="0"/>
                        </a:spcAft>
                      </a:pPr>
                      <a:r>
                        <a:rPr lang="en-PH" sz="700">
                          <a:effectLst/>
                        </a:rPr>
                        <a:t>Bayesian Network (e.g. Naïve Bayes)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65.07%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74.59%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51.88%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61.20%</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0.313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284095">
                <a:tc>
                  <a:txBody>
                    <a:bodyPr/>
                    <a:lstStyle/>
                    <a:p>
                      <a:pPr algn="ctr">
                        <a:lnSpc>
                          <a:spcPct val="115000"/>
                        </a:lnSpc>
                        <a:spcAft>
                          <a:spcPts val="0"/>
                        </a:spcAft>
                      </a:pPr>
                      <a:r>
                        <a:rPr lang="en-PH" sz="700" dirty="0">
                          <a:effectLst/>
                        </a:rPr>
                        <a:t>MLP (Training Cycles = 10)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00B050"/>
                    </a:solidFill>
                  </a:tcPr>
                </a:tc>
                <a:tc>
                  <a:txBody>
                    <a:bodyPr/>
                    <a:lstStyle/>
                    <a:p>
                      <a:pPr algn="ctr">
                        <a:lnSpc>
                          <a:spcPct val="115000"/>
                        </a:lnSpc>
                        <a:spcAft>
                          <a:spcPts val="0"/>
                        </a:spcAft>
                      </a:pPr>
                      <a:r>
                        <a:rPr lang="en-PH" sz="700" dirty="0">
                          <a:effectLst/>
                        </a:rPr>
                        <a:t>72.72%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FFFF00"/>
                    </a:solidFill>
                  </a:tcPr>
                </a:tc>
                <a:tc>
                  <a:txBody>
                    <a:bodyPr/>
                    <a:lstStyle/>
                    <a:p>
                      <a:pPr algn="ctr">
                        <a:lnSpc>
                          <a:spcPct val="115000"/>
                        </a:lnSpc>
                        <a:spcAft>
                          <a:spcPts val="0"/>
                        </a:spcAft>
                      </a:pPr>
                      <a:r>
                        <a:rPr lang="en-PH" sz="700" dirty="0">
                          <a:effectLst/>
                        </a:rPr>
                        <a:t>78.9%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FFFF00"/>
                    </a:solidFill>
                  </a:tcPr>
                </a:tc>
                <a:tc>
                  <a:txBody>
                    <a:bodyPr/>
                    <a:lstStyle/>
                    <a:p>
                      <a:pPr algn="ctr">
                        <a:lnSpc>
                          <a:spcPct val="115000"/>
                        </a:lnSpc>
                        <a:spcAft>
                          <a:spcPts val="0"/>
                        </a:spcAft>
                      </a:pPr>
                      <a:r>
                        <a:rPr lang="en-PH" sz="700" dirty="0">
                          <a:effectLst/>
                        </a:rPr>
                        <a:t>66.95%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FFFF00"/>
                    </a:solidFill>
                  </a:tcPr>
                </a:tc>
                <a:tc>
                  <a:txBody>
                    <a:bodyPr/>
                    <a:lstStyle/>
                    <a:p>
                      <a:pPr algn="ctr">
                        <a:lnSpc>
                          <a:spcPct val="115000"/>
                        </a:lnSpc>
                        <a:spcAft>
                          <a:spcPts val="0"/>
                        </a:spcAft>
                      </a:pPr>
                      <a:r>
                        <a:rPr lang="en-PH" sz="700" dirty="0">
                          <a:effectLst/>
                        </a:rPr>
                        <a:t> 72.14%</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FFFF00"/>
                    </a:solidFill>
                  </a:tcPr>
                </a:tc>
                <a:tc>
                  <a:txBody>
                    <a:bodyPr/>
                    <a:lstStyle/>
                    <a:p>
                      <a:pPr algn="ctr">
                        <a:lnSpc>
                          <a:spcPct val="115000"/>
                        </a:lnSpc>
                        <a:spcAft>
                          <a:spcPts val="0"/>
                        </a:spcAft>
                      </a:pPr>
                      <a:r>
                        <a:rPr lang="en-PH" sz="700" dirty="0">
                          <a:effectLst/>
                        </a:rPr>
                        <a:t>0.804</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FFFF00"/>
                    </a:solidFill>
                  </a:tcPr>
                </a:tc>
                <a:tc>
                  <a:txBody>
                    <a:bodyPr/>
                    <a:lstStyle/>
                    <a:p>
                      <a:pPr algn="ctr">
                        <a:lnSpc>
                          <a:spcPct val="115000"/>
                        </a:lnSpc>
                        <a:spcAft>
                          <a:spcPts val="0"/>
                        </a:spcAft>
                      </a:pPr>
                      <a:r>
                        <a:rPr lang="en-PH" sz="700" dirty="0">
                          <a:effectLst/>
                        </a:rPr>
                        <a:t>0.458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FFFF00"/>
                    </a:solidFill>
                  </a:tcPr>
                </a:tc>
              </a:tr>
              <a:tr h="120718">
                <a:tc>
                  <a:txBody>
                    <a:bodyPr/>
                    <a:lstStyle/>
                    <a:p>
                      <a:pPr algn="ctr">
                        <a:lnSpc>
                          <a:spcPct val="115000"/>
                        </a:lnSpc>
                        <a:spcAft>
                          <a:spcPts val="0"/>
                        </a:spcAft>
                      </a:pPr>
                      <a:r>
                        <a:rPr lang="en-PH" sz="700">
                          <a:effectLst/>
                        </a:rPr>
                        <a:t>SVM</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bl>
          </a:graphicData>
        </a:graphic>
      </p:graphicFrame>
      <p:graphicFrame>
        <p:nvGraphicFramePr>
          <p:cNvPr id="7" name="Table 6"/>
          <p:cNvGraphicFramePr>
            <a:graphicFrameLocks noGrp="1"/>
          </p:cNvGraphicFramePr>
          <p:nvPr>
            <p:extLst/>
          </p:nvPr>
        </p:nvGraphicFramePr>
        <p:xfrm>
          <a:off x="4578724" y="2770092"/>
          <a:ext cx="4439194" cy="2373408"/>
        </p:xfrm>
        <a:graphic>
          <a:graphicData uri="http://schemas.openxmlformats.org/drawingml/2006/table">
            <a:tbl>
              <a:tblPr firstRow="1" firstCol="1" bandRow="1">
                <a:tableStyleId>{059B8F6F-646D-46DF-AE40-8BDCF0375636}</a:tableStyleId>
              </a:tblPr>
              <a:tblGrid>
                <a:gridCol w="1089930"/>
                <a:gridCol w="544965"/>
                <a:gridCol w="544965"/>
                <a:gridCol w="544965"/>
                <a:gridCol w="624439"/>
                <a:gridCol w="544965"/>
                <a:gridCol w="544965"/>
              </a:tblGrid>
              <a:tr h="171057">
                <a:tc>
                  <a:txBody>
                    <a:bodyPr/>
                    <a:lstStyle/>
                    <a:p>
                      <a:pPr algn="ctr">
                        <a:lnSpc>
                          <a:spcPct val="115000"/>
                        </a:lnSpc>
                        <a:spcAft>
                          <a:spcPts val="0"/>
                        </a:spcAft>
                      </a:pPr>
                      <a:r>
                        <a:rPr lang="en-PH" sz="700" dirty="0">
                          <a:effectLst/>
                        </a:rPr>
                        <a:t>PCA</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320730">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Accuracy</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Precision</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Recall</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F-Measure</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AUC</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Kappa</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178184">
                <a:tc>
                  <a:txBody>
                    <a:bodyPr/>
                    <a:lstStyle/>
                    <a:p>
                      <a:pPr algn="ctr">
                        <a:lnSpc>
                          <a:spcPct val="115000"/>
                        </a:lnSpc>
                        <a:spcAft>
                          <a:spcPts val="0"/>
                        </a:spcAft>
                      </a:pPr>
                      <a:r>
                        <a:rPr lang="en-PH" sz="700">
                          <a:effectLst/>
                        </a:rPr>
                        <a:t>kNN (k=1)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67.16%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69.19%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68.74%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68.97%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a:effectLst/>
                        </a:rPr>
                        <a:t>0.3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0.341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8184">
                <a:tc>
                  <a:txBody>
                    <a:bodyPr/>
                    <a:lstStyle/>
                    <a:p>
                      <a:pPr algn="ctr">
                        <a:lnSpc>
                          <a:spcPct val="115000"/>
                        </a:lnSpc>
                        <a:spcAft>
                          <a:spcPts val="0"/>
                        </a:spcAft>
                      </a:pPr>
                      <a:r>
                        <a:rPr lang="en-PH" sz="700" dirty="0">
                          <a:effectLst/>
                        </a:rPr>
                        <a:t>kNN (k=3)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64.64%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67.59%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64.16%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65.83%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0.684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0.292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8184">
                <a:tc>
                  <a:txBody>
                    <a:bodyPr/>
                    <a:lstStyle/>
                    <a:p>
                      <a:pPr algn="ctr">
                        <a:lnSpc>
                          <a:spcPct val="115000"/>
                        </a:lnSpc>
                        <a:spcAft>
                          <a:spcPts val="0"/>
                        </a:spcAft>
                      </a:pPr>
                      <a:r>
                        <a:rPr lang="en-PH" sz="700">
                          <a:effectLst/>
                        </a:rPr>
                        <a:t>kNN (k=5)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65.68%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69.22%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63.67%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66.33%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0.713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0.315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8184">
                <a:tc>
                  <a:txBody>
                    <a:bodyPr/>
                    <a:lstStyle/>
                    <a:p>
                      <a:pPr algn="ctr">
                        <a:lnSpc>
                          <a:spcPct val="115000"/>
                        </a:lnSpc>
                        <a:spcAft>
                          <a:spcPts val="0"/>
                        </a:spcAft>
                      </a:pPr>
                      <a:r>
                        <a:rPr lang="en-PH" sz="700">
                          <a:effectLst/>
                        </a:rPr>
                        <a:t>kNN (k=7)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67.33%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71.10%</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64.81%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67.81%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0.725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0.348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8184">
                <a:tc>
                  <a:txBody>
                    <a:bodyPr/>
                    <a:lstStyle/>
                    <a:p>
                      <a:pPr algn="ctr">
                        <a:lnSpc>
                          <a:spcPct val="115000"/>
                        </a:lnSpc>
                        <a:spcAft>
                          <a:spcPts val="0"/>
                        </a:spcAft>
                      </a:pPr>
                      <a:r>
                        <a:rPr lang="en-PH" sz="700">
                          <a:effectLst/>
                        </a:rPr>
                        <a:t>kNN (k=9)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68.20%</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72.15%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65.20%</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68.56%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0.731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0.366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8184">
                <a:tc>
                  <a:txBody>
                    <a:bodyPr/>
                    <a:lstStyle/>
                    <a:p>
                      <a:pPr algn="ctr">
                        <a:lnSpc>
                          <a:spcPct val="115000"/>
                        </a:lnSpc>
                        <a:spcAft>
                          <a:spcPts val="0"/>
                        </a:spcAft>
                      </a:pPr>
                      <a:r>
                        <a:rPr lang="en-PH" sz="700">
                          <a:effectLst/>
                        </a:rPr>
                        <a:t>Decision Trees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53.26%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53.54%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90.34%</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a:effectLst/>
                        </a:rPr>
                        <a:t>67.23%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0.529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0.017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320730">
                <a:tc>
                  <a:txBody>
                    <a:bodyPr/>
                    <a:lstStyle/>
                    <a:p>
                      <a:pPr algn="ctr">
                        <a:lnSpc>
                          <a:spcPct val="115000"/>
                        </a:lnSpc>
                        <a:spcAft>
                          <a:spcPts val="0"/>
                        </a:spcAft>
                      </a:pPr>
                      <a:r>
                        <a:rPr lang="en-PH" sz="700">
                          <a:effectLst/>
                        </a:rPr>
                        <a:t>Bayesian Network (e.g. Naïve Bayes)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59.77%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64.45%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54.01%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58.77%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0.652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0.201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320730">
                <a:tc>
                  <a:txBody>
                    <a:bodyPr/>
                    <a:lstStyle/>
                    <a:p>
                      <a:pPr algn="ctr">
                        <a:lnSpc>
                          <a:spcPct val="115000"/>
                        </a:lnSpc>
                        <a:spcAft>
                          <a:spcPts val="0"/>
                        </a:spcAft>
                      </a:pPr>
                      <a:r>
                        <a:rPr lang="en-PH" sz="700" dirty="0">
                          <a:effectLst/>
                        </a:rPr>
                        <a:t>MLP (Training Cycles = 10)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00B050"/>
                    </a:solidFill>
                  </a:tcPr>
                </a:tc>
                <a:tc>
                  <a:txBody>
                    <a:bodyPr/>
                    <a:lstStyle/>
                    <a:p>
                      <a:pPr algn="ctr">
                        <a:lnSpc>
                          <a:spcPct val="115000"/>
                        </a:lnSpc>
                        <a:spcAft>
                          <a:spcPts val="0"/>
                        </a:spcAft>
                      </a:pPr>
                      <a:r>
                        <a:rPr lang="en-PH" sz="700" dirty="0">
                          <a:effectLst/>
                        </a:rPr>
                        <a:t>69.50%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a:effectLst/>
                        </a:rPr>
                        <a:t>79.09%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a:effectLst/>
                        </a:rPr>
                        <a:t>59.23%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66.66%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0.776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a:effectLst/>
                        </a:rPr>
                        <a:t>0.396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r>
              <a:tr h="171057">
                <a:tc>
                  <a:txBody>
                    <a:bodyPr/>
                    <a:lstStyle/>
                    <a:p>
                      <a:pPr algn="ctr">
                        <a:lnSpc>
                          <a:spcPct val="115000"/>
                        </a:lnSpc>
                        <a:spcAft>
                          <a:spcPts val="0"/>
                        </a:spcAft>
                      </a:pPr>
                      <a:r>
                        <a:rPr lang="en-PH" sz="700" dirty="0">
                          <a:effectLst/>
                        </a:rPr>
                        <a:t>SVM</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bl>
          </a:graphicData>
        </a:graphic>
      </p:graphicFrame>
    </p:spTree>
    <p:extLst>
      <p:ext uri="{BB962C8B-B14F-4D97-AF65-F5344CB8AC3E}">
        <p14:creationId xmlns:p14="http://schemas.microsoft.com/office/powerpoint/2010/main" val="397823061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PH" sz="1400" dirty="0" smtClean="0"/>
              <a:t>C. Discussion Of Results</a:t>
            </a:r>
            <a:endParaRPr lang="en-PH" sz="1400" dirty="0"/>
          </a:p>
        </p:txBody>
      </p:sp>
      <p:sp>
        <p:nvSpPr>
          <p:cNvPr id="5" name="Text Placeholder 4"/>
          <p:cNvSpPr>
            <a:spLocks noGrp="1"/>
          </p:cNvSpPr>
          <p:nvPr>
            <p:ph type="body" idx="1"/>
          </p:nvPr>
        </p:nvSpPr>
        <p:spPr/>
        <p:txBody>
          <a:bodyPr>
            <a:normAutofit/>
          </a:bodyPr>
          <a:lstStyle/>
          <a:p>
            <a:r>
              <a:rPr lang="en-PH" sz="1200" dirty="0"/>
              <a:t>Based on the results, the following characteristics were observed:</a:t>
            </a:r>
          </a:p>
          <a:p>
            <a:pPr marL="285750" lvl="0" indent="-285750">
              <a:buFont typeface="Arial" panose="020B0604020202020204" pitchFamily="34" charset="0"/>
              <a:buChar char="•"/>
            </a:pPr>
            <a:r>
              <a:rPr lang="en-PH" sz="1200" dirty="0"/>
              <a:t>In the Complete Feature Set, </a:t>
            </a:r>
            <a:r>
              <a:rPr lang="en-PH" sz="1200" dirty="0" smtClean="0"/>
              <a:t>MLP was </a:t>
            </a:r>
            <a:r>
              <a:rPr lang="en-PH" sz="1200" dirty="0"/>
              <a:t>the best classifier.</a:t>
            </a:r>
          </a:p>
          <a:p>
            <a:pPr marL="285750" lvl="0" indent="-285750">
              <a:buFont typeface="Arial" panose="020B0604020202020204" pitchFamily="34" charset="0"/>
              <a:buChar char="•"/>
            </a:pPr>
            <a:r>
              <a:rPr lang="en-PH" sz="1200" dirty="0"/>
              <a:t>In the Feature Selection Forward Search, </a:t>
            </a:r>
            <a:r>
              <a:rPr lang="en-PH" sz="1200" dirty="0" smtClean="0"/>
              <a:t>MLP was </a:t>
            </a:r>
            <a:r>
              <a:rPr lang="en-PH" sz="1200" dirty="0"/>
              <a:t>the best classifier.</a:t>
            </a:r>
          </a:p>
          <a:p>
            <a:pPr marL="285750" lvl="0" indent="-285750">
              <a:buFont typeface="Arial" panose="020B0604020202020204" pitchFamily="34" charset="0"/>
              <a:buChar char="•"/>
            </a:pPr>
            <a:r>
              <a:rPr lang="en-PH" sz="1200" dirty="0"/>
              <a:t>In the Feature Selection Backward Search, </a:t>
            </a:r>
            <a:r>
              <a:rPr lang="en-PH" sz="1200" dirty="0" smtClean="0"/>
              <a:t>MLP was </a:t>
            </a:r>
            <a:r>
              <a:rPr lang="en-PH" sz="1200" dirty="0"/>
              <a:t>the best classifier.</a:t>
            </a:r>
          </a:p>
          <a:p>
            <a:pPr marL="285750" lvl="0" indent="-285750">
              <a:buFont typeface="Arial" panose="020B0604020202020204" pitchFamily="34" charset="0"/>
              <a:buChar char="•"/>
            </a:pPr>
            <a:r>
              <a:rPr lang="en-PH" sz="1200" dirty="0"/>
              <a:t>In PCA, </a:t>
            </a:r>
            <a:r>
              <a:rPr lang="en-PH" sz="1200" dirty="0" smtClean="0"/>
              <a:t>MLP was </a:t>
            </a:r>
            <a:r>
              <a:rPr lang="en-PH" sz="1200" dirty="0"/>
              <a:t>the best classifier.</a:t>
            </a:r>
          </a:p>
          <a:p>
            <a:pPr marL="285750" indent="-285750">
              <a:buFont typeface="Arial" panose="020B0604020202020204" pitchFamily="34" charset="0"/>
              <a:buChar char="•"/>
            </a:pPr>
            <a:r>
              <a:rPr lang="en-PH" sz="1200" dirty="0"/>
              <a:t>This shows that overall, </a:t>
            </a:r>
            <a:r>
              <a:rPr lang="en-PH" sz="1200" dirty="0" smtClean="0"/>
              <a:t>MLP was </a:t>
            </a:r>
            <a:r>
              <a:rPr lang="en-PH" sz="1200" dirty="0"/>
              <a:t>the best classifier.</a:t>
            </a:r>
          </a:p>
        </p:txBody>
      </p:sp>
    </p:spTree>
    <p:extLst>
      <p:ext uri="{BB962C8B-B14F-4D97-AF65-F5344CB8AC3E}">
        <p14:creationId xmlns:p14="http://schemas.microsoft.com/office/powerpoint/2010/main" val="321130420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PCA top 9</a:t>
            </a:r>
            <a:endParaRPr lang="en-PH" dirty="0"/>
          </a:p>
        </p:txBody>
      </p:sp>
      <p:sp>
        <p:nvSpPr>
          <p:cNvPr id="3" name="Text Placeholder 2"/>
          <p:cNvSpPr>
            <a:spLocks noGrp="1"/>
          </p:cNvSpPr>
          <p:nvPr>
            <p:ph type="body" idx="1"/>
          </p:nvPr>
        </p:nvSpPr>
        <p:spPr/>
        <p:txBody>
          <a:bodyPr/>
          <a:lstStyle/>
          <a:p>
            <a:endParaRPr lang="en-PH"/>
          </a:p>
        </p:txBody>
      </p:sp>
      <p:graphicFrame>
        <p:nvGraphicFramePr>
          <p:cNvPr id="4" name="Table 3"/>
          <p:cNvGraphicFramePr>
            <a:graphicFrameLocks noGrp="1"/>
          </p:cNvGraphicFramePr>
          <p:nvPr>
            <p:extLst/>
          </p:nvPr>
        </p:nvGraphicFramePr>
        <p:xfrm>
          <a:off x="1226670" y="1374961"/>
          <a:ext cx="787400" cy="1828800"/>
        </p:xfrm>
        <a:graphic>
          <a:graphicData uri="http://schemas.openxmlformats.org/drawingml/2006/table">
            <a:tbl>
              <a:tblPr>
                <a:tableStyleId>{059B8F6F-646D-46DF-AE40-8BDCF0375636}</a:tableStyleId>
              </a:tblPr>
              <a:tblGrid>
                <a:gridCol w="787400"/>
              </a:tblGrid>
              <a:tr h="182880">
                <a:tc>
                  <a:txBody>
                    <a:bodyPr/>
                    <a:lstStyle/>
                    <a:p>
                      <a:pPr algn="l" fontAlgn="b"/>
                      <a:r>
                        <a:rPr lang="en-PH" sz="1100" b="1" u="none" strike="noStrike" dirty="0">
                          <a:effectLst/>
                        </a:rPr>
                        <a:t>Top 9 PCA</a:t>
                      </a:r>
                      <a:endParaRPr lang="en-PH" sz="1100" b="1" i="0" u="none" strike="noStrike" dirty="0">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dirty="0">
                          <a:effectLst/>
                        </a:rPr>
                        <a:t>B</a:t>
                      </a:r>
                      <a:endParaRPr lang="en-PH" sz="1100" b="0" i="0" u="none" strike="noStrike" dirty="0">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a:effectLst/>
                        </a:rPr>
                        <a:t>S</a:t>
                      </a:r>
                      <a:endParaRPr lang="en-PH" sz="1100" b="0" i="0" u="none" strike="noStrike">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a:effectLst/>
                        </a:rPr>
                        <a:t>F</a:t>
                      </a:r>
                      <a:endParaRPr lang="en-PH" sz="1100" b="0" i="0" u="none" strike="noStrike">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a:effectLst/>
                        </a:rPr>
                        <a:t>E</a:t>
                      </a:r>
                      <a:endParaRPr lang="en-PH" sz="1100" b="0" i="0" u="none" strike="noStrike">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a:effectLst/>
                        </a:rPr>
                        <a:t>D</a:t>
                      </a:r>
                      <a:endParaRPr lang="en-PH" sz="1100" b="0" i="0" u="none" strike="noStrike">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a:effectLst/>
                        </a:rPr>
                        <a:t>G</a:t>
                      </a:r>
                      <a:endParaRPr lang="en-PH" sz="1100" b="0" i="0" u="none" strike="noStrike">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a:effectLst/>
                        </a:rPr>
                        <a:t>C</a:t>
                      </a:r>
                      <a:endParaRPr lang="en-PH" sz="1100" b="0" i="0" u="none" strike="noStrike">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a:effectLst/>
                        </a:rPr>
                        <a:t>H</a:t>
                      </a:r>
                      <a:endParaRPr lang="en-PH" sz="1100" b="0" i="0" u="none" strike="noStrike">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dirty="0">
                          <a:effectLst/>
                        </a:rPr>
                        <a:t>I</a:t>
                      </a:r>
                      <a:endParaRPr lang="en-PH" sz="1100" b="0" i="0" u="none" strike="noStrike" dirty="0">
                        <a:solidFill>
                          <a:srgbClr val="000000"/>
                        </a:solidFill>
                        <a:effectLst/>
                        <a:latin typeface="Calibri" panose="020F0502020204030204" pitchFamily="34" charset="0"/>
                      </a:endParaRPr>
                    </a:p>
                  </a:txBody>
                  <a:tcPr marL="7620" marR="7620" marT="7620" marB="0" anchor="b"/>
                </a:tc>
              </a:tr>
            </a:tbl>
          </a:graphicData>
        </a:graphic>
      </p:graphicFrame>
      <p:sp>
        <p:nvSpPr>
          <p:cNvPr id="6" name="TextBox 5"/>
          <p:cNvSpPr txBox="1"/>
          <p:nvPr/>
        </p:nvSpPr>
        <p:spPr>
          <a:xfrm>
            <a:off x="2507876" y="1341184"/>
            <a:ext cx="3086100" cy="2192908"/>
          </a:xfrm>
          <a:prstGeom prst="rect">
            <a:avLst/>
          </a:prstGeom>
          <a:noFill/>
          <a:ln>
            <a:solidFill>
              <a:schemeClr val="tx1"/>
            </a:solidFill>
          </a:ln>
        </p:spPr>
        <p:txBody>
          <a:bodyPr wrap="square" rtlCol="0">
            <a:spAutoFit/>
          </a:bodyPr>
          <a:lstStyle/>
          <a:p>
            <a:r>
              <a:rPr lang="en-PH" sz="1050" dirty="0">
                <a:solidFill>
                  <a:schemeClr val="tx2">
                    <a:lumMod val="75000"/>
                  </a:schemeClr>
                </a:solidFill>
              </a:rPr>
              <a:t>A - Result of Quality Assessment</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B - Result of Pre-screening</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C-H - Results of MA detection</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I-P - Results of MA detection for exudates</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PH" sz="1050" dirty="0">
              <a:solidFill>
                <a:schemeClr val="tx2">
                  <a:lumMod val="75000"/>
                </a:schemeClr>
              </a:solidFill>
            </a:endParaRPr>
          </a:p>
          <a:p>
            <a:pPr lvl="1">
              <a:buFont typeface="Arial" pitchFamily="34" charset="0"/>
              <a:buChar char="•"/>
            </a:pPr>
            <a:endParaRPr lang="en-PH" sz="1050" dirty="0">
              <a:solidFill>
                <a:schemeClr val="tx2">
                  <a:lumMod val="75000"/>
                </a:schemeClr>
              </a:solidFill>
            </a:endParaRPr>
          </a:p>
        </p:txBody>
      </p:sp>
      <p:sp>
        <p:nvSpPr>
          <p:cNvPr id="7" name="TextBox 6"/>
          <p:cNvSpPr txBox="1"/>
          <p:nvPr/>
        </p:nvSpPr>
        <p:spPr>
          <a:xfrm>
            <a:off x="5593976" y="1341184"/>
            <a:ext cx="3086100" cy="2192908"/>
          </a:xfrm>
          <a:prstGeom prst="rect">
            <a:avLst/>
          </a:prstGeom>
          <a:noFill/>
          <a:ln>
            <a:solidFill>
              <a:schemeClr val="tx1"/>
            </a:solidFill>
          </a:ln>
        </p:spPr>
        <p:txBody>
          <a:bodyPr wrap="square" rtlCol="0">
            <a:spAutoFit/>
          </a:bodyPr>
          <a:lstStyle/>
          <a:p>
            <a:r>
              <a:rPr lang="en-PH" sz="1050" dirty="0">
                <a:solidFill>
                  <a:schemeClr val="tx2">
                    <a:lumMod val="75000"/>
                  </a:schemeClr>
                </a:solidFill>
              </a:rPr>
              <a:t>Q - Euclidean distance of the center of the macula and the center of the optic disc</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PH" sz="1050" dirty="0">
              <a:solidFill>
                <a:schemeClr val="tx2">
                  <a:lumMod val="75000"/>
                </a:schemeClr>
              </a:solidFill>
            </a:endParaRPr>
          </a:p>
          <a:p>
            <a:r>
              <a:rPr lang="en-PH" sz="1050" dirty="0">
                <a:solidFill>
                  <a:schemeClr val="tx2">
                    <a:lumMod val="75000"/>
                  </a:schemeClr>
                </a:solidFill>
              </a:rPr>
              <a:t>R - The diameter of the optic disc</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PH" sz="1050" dirty="0">
              <a:solidFill>
                <a:schemeClr val="tx2">
                  <a:lumMod val="75000"/>
                </a:schemeClr>
              </a:solidFill>
            </a:endParaRPr>
          </a:p>
          <a:p>
            <a:r>
              <a:rPr lang="en-PH" sz="1050" dirty="0">
                <a:solidFill>
                  <a:schemeClr val="tx2">
                    <a:lumMod val="75000"/>
                  </a:schemeClr>
                </a:solidFill>
              </a:rPr>
              <a:t>S - The binary result of the AM/FM-based classification</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T - Class </a:t>
            </a:r>
          </a:p>
          <a:p>
            <a:pPr lvl="1">
              <a:buFont typeface="Arial" pitchFamily="34" charset="0"/>
              <a:buChar char="•"/>
            </a:pPr>
            <a:r>
              <a:rPr lang="en-PH" sz="1050" dirty="0">
                <a:solidFill>
                  <a:schemeClr val="tx2">
                    <a:lumMod val="75000"/>
                  </a:schemeClr>
                </a:solidFill>
              </a:rPr>
              <a:t> Binomial </a:t>
            </a:r>
            <a:r>
              <a:rPr lang="en-US" sz="1050" dirty="0">
                <a:solidFill>
                  <a:schemeClr val="tx2">
                    <a:lumMod val="75000"/>
                  </a:schemeClr>
                </a:solidFill>
              </a:rPr>
              <a:t>⊆ [false, true]</a:t>
            </a:r>
          </a:p>
        </p:txBody>
      </p:sp>
    </p:spTree>
    <p:extLst>
      <p:ext uri="{BB962C8B-B14F-4D97-AF65-F5344CB8AC3E}">
        <p14:creationId xmlns:p14="http://schemas.microsoft.com/office/powerpoint/2010/main" val="280557560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a:spLocks noChangeArrowheads="1"/>
          </p:cNvSpPr>
          <p:nvPr/>
        </p:nvSpPr>
        <p:spPr bwMode="auto">
          <a:xfrm>
            <a:off x="70597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PH"/>
          </a:p>
        </p:txBody>
      </p:sp>
      <p:sp>
        <p:nvSpPr>
          <p:cNvPr id="8" name="Rectangle 6"/>
          <p:cNvSpPr>
            <a:spLocks noChangeArrowheads="1"/>
          </p:cNvSpPr>
          <p:nvPr/>
        </p:nvSpPr>
        <p:spPr bwMode="auto">
          <a:xfrm>
            <a:off x="3687470" y="4418726"/>
            <a:ext cx="1590500"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PH" sz="1000" b="1"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Figure 8 </a:t>
            </a:r>
            <a:r>
              <a:rPr kumimoji="0" lang="en-PH" sz="1000" b="1"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Arial" panose="020B0604020202020204" pitchFamily="34" charset="0"/>
              </a:rPr>
              <a:t>–</a:t>
            </a:r>
            <a:r>
              <a:rPr kumimoji="0" lang="en-PH" sz="1000" b="1"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 SVM Results</a:t>
            </a: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5969" y="-1"/>
            <a:ext cx="7083047" cy="4418727"/>
          </a:xfrm>
          <a:prstGeom prst="rect">
            <a:avLst/>
          </a:prstGeom>
        </p:spPr>
      </p:pic>
    </p:spTree>
    <p:extLst>
      <p:ext uri="{BB962C8B-B14F-4D97-AF65-F5344CB8AC3E}">
        <p14:creationId xmlns:p14="http://schemas.microsoft.com/office/powerpoint/2010/main" val="363039350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PH"/>
          </a:p>
        </p:txBody>
      </p:sp>
      <p:sp>
        <p:nvSpPr>
          <p:cNvPr id="3" name="Text Placeholder 2"/>
          <p:cNvSpPr>
            <a:spLocks noGrp="1"/>
          </p:cNvSpPr>
          <p:nvPr>
            <p:ph type="body" idx="1"/>
          </p:nvPr>
        </p:nvSpPr>
        <p:spPr/>
        <p:txBody>
          <a:bodyPr>
            <a:normAutofit/>
          </a:bodyPr>
          <a:lstStyle/>
          <a:p>
            <a:r>
              <a:rPr lang="en-PH" sz="1200" dirty="0"/>
              <a:t>Based on the SVM results above, true and false nodes are visible. The </a:t>
            </a:r>
            <a:r>
              <a:rPr lang="en-PH" sz="1200" dirty="0" err="1"/>
              <a:t>color</a:t>
            </a:r>
            <a:r>
              <a:rPr lang="en-PH" sz="1200" dirty="0"/>
              <a:t> blue indicates that the node is negative of diabetic retinopathy while the red nodes illustrates otherwise. </a:t>
            </a:r>
          </a:p>
          <a:p>
            <a:endParaRPr lang="en-PH" sz="1200" dirty="0"/>
          </a:p>
        </p:txBody>
      </p:sp>
    </p:spTree>
    <p:extLst>
      <p:ext uri="{BB962C8B-B14F-4D97-AF65-F5344CB8AC3E}">
        <p14:creationId xmlns:p14="http://schemas.microsoft.com/office/powerpoint/2010/main" val="339434798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PH" dirty="0" smtClean="0"/>
              <a:t>MILESTONE 2: DIABETIC RETINOPATHY</a:t>
            </a:r>
            <a:endParaRPr lang="en-PH" dirty="0"/>
          </a:p>
        </p:txBody>
      </p:sp>
      <p:sp>
        <p:nvSpPr>
          <p:cNvPr id="3" name="Text Placeholder 2"/>
          <p:cNvSpPr>
            <a:spLocks noGrp="1"/>
          </p:cNvSpPr>
          <p:nvPr>
            <p:ph type="body" idx="1"/>
          </p:nvPr>
        </p:nvSpPr>
        <p:spPr/>
        <p:txBody>
          <a:bodyPr/>
          <a:lstStyle/>
          <a:p>
            <a:endParaRPr lang="en-PH"/>
          </a:p>
        </p:txBody>
      </p:sp>
    </p:spTree>
    <p:extLst>
      <p:ext uri="{BB962C8B-B14F-4D97-AF65-F5344CB8AC3E}">
        <p14:creationId xmlns:p14="http://schemas.microsoft.com/office/powerpoint/2010/main" val="18267469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700" dirty="0"/>
              <a:t>K-means Clustering: Diabetic Retinopathy</a:t>
            </a:r>
          </a:p>
        </p:txBody>
      </p:sp>
      <p:sp>
        <p:nvSpPr>
          <p:cNvPr id="3" name="Content Placeholder 2"/>
          <p:cNvSpPr>
            <a:spLocks noGrp="1"/>
          </p:cNvSpPr>
          <p:nvPr>
            <p:ph type="body" idx="1"/>
          </p:nvPr>
        </p:nvSpPr>
        <p:spPr>
          <a:xfrm>
            <a:off x="471900" y="1771157"/>
            <a:ext cx="3084847" cy="2710200"/>
          </a:xfrm>
        </p:spPr>
        <p:txBody>
          <a:bodyPr>
            <a:normAutofit/>
          </a:bodyPr>
          <a:lstStyle/>
          <a:p>
            <a:r>
              <a:rPr lang="en-US" sz="1350" b="0" dirty="0"/>
              <a:t>Since the features B and S was found out to be the top features based on PCA, it can be observed that at K = 2, x-axis = B, and y-axis = S, the two clusters merge with each other.</a:t>
            </a:r>
          </a:p>
        </p:txBody>
      </p:sp>
      <p:pic>
        <p:nvPicPr>
          <p:cNvPr id="1026" name="Picture 2"/>
          <p:cNvPicPr>
            <a:picLocks noChangeAspect="1" noChangeArrowheads="1"/>
          </p:cNvPicPr>
          <p:nvPr/>
        </p:nvPicPr>
        <p:blipFill>
          <a:blip r:embed="rId2" cstate="print"/>
          <a:srcRect/>
          <a:stretch>
            <a:fillRect/>
          </a:stretch>
        </p:blipFill>
        <p:spPr bwMode="auto">
          <a:xfrm>
            <a:off x="4024896" y="1771157"/>
            <a:ext cx="4803097" cy="3298830"/>
          </a:xfrm>
          <a:prstGeom prst="rect">
            <a:avLst/>
          </a:prstGeom>
          <a:noFill/>
          <a:ln w="9525">
            <a:noFill/>
            <a:miter lim="800000"/>
            <a:headEnd/>
            <a:tailEnd/>
          </a:ln>
        </p:spPr>
      </p:pic>
    </p:spTree>
    <p:extLst>
      <p:ext uri="{BB962C8B-B14F-4D97-AF65-F5344CB8AC3E}">
        <p14:creationId xmlns:p14="http://schemas.microsoft.com/office/powerpoint/2010/main" val="159938513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Shape 248"/>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Diabetic Retinopathy </a:t>
            </a:r>
          </a:p>
        </p:txBody>
      </p:sp>
      <p:sp>
        <p:nvSpPr>
          <p:cNvPr id="249" name="Shape 249"/>
          <p:cNvSpPr txBox="1">
            <a:spLocks noGrp="1"/>
          </p:cNvSpPr>
          <p:nvPr>
            <p:ph type="body" idx="1"/>
          </p:nvPr>
        </p:nvSpPr>
        <p:spPr>
          <a:xfrm>
            <a:off x="471900" y="1919075"/>
            <a:ext cx="3898394" cy="2710200"/>
          </a:xfrm>
          <a:prstGeom prst="rect">
            <a:avLst/>
          </a:prstGeom>
        </p:spPr>
        <p:txBody>
          <a:bodyPr lIns="91425" tIns="91425" rIns="91425" bIns="91425" anchor="t" anchorCtr="0">
            <a:noAutofit/>
          </a:bodyPr>
          <a:lstStyle/>
          <a:p>
            <a:pPr lvl="0">
              <a:spcBef>
                <a:spcPts val="0"/>
              </a:spcBef>
              <a:buNone/>
            </a:pPr>
            <a:r>
              <a:rPr lang="en" b="0" dirty="0"/>
              <a:t>From different tested clusters, k = 2 shows different clustered data</a:t>
            </a:r>
          </a:p>
        </p:txBody>
      </p:sp>
      <p:pic>
        <p:nvPicPr>
          <p:cNvPr id="250" name="Shape 250"/>
          <p:cNvPicPr preferRelativeResize="0"/>
          <p:nvPr/>
        </p:nvPicPr>
        <p:blipFill>
          <a:blip r:embed="rId3">
            <a:alphaModFix/>
          </a:blip>
          <a:stretch>
            <a:fillRect/>
          </a:stretch>
        </p:blipFill>
        <p:spPr>
          <a:xfrm>
            <a:off x="4394606" y="1814468"/>
            <a:ext cx="4554272" cy="3060091"/>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Shape 79"/>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Machine Learning Techniques</a:t>
            </a:r>
          </a:p>
        </p:txBody>
      </p:sp>
      <p:sp>
        <p:nvSpPr>
          <p:cNvPr id="80" name="Shape 80"/>
          <p:cNvSpPr txBox="1">
            <a:spLocks noGrp="1"/>
          </p:cNvSpPr>
          <p:nvPr>
            <p:ph type="body" idx="1"/>
          </p:nvPr>
        </p:nvSpPr>
        <p:spPr>
          <a:xfrm>
            <a:off x="471900" y="1620700"/>
            <a:ext cx="8222100" cy="2710200"/>
          </a:xfrm>
          <a:prstGeom prst="rect">
            <a:avLst/>
          </a:prstGeom>
        </p:spPr>
        <p:txBody>
          <a:bodyPr lIns="91425" tIns="91425" rIns="91425" bIns="91425" anchor="t" anchorCtr="0">
            <a:noAutofit/>
          </a:bodyPr>
          <a:lstStyle/>
          <a:p>
            <a:pPr marL="457200" lvl="0" indent="-228600" rtl="0">
              <a:spcBef>
                <a:spcPts val="0"/>
              </a:spcBef>
            </a:pPr>
            <a:r>
              <a:rPr lang="en" sz="1800" dirty="0"/>
              <a:t>Milestone 1</a:t>
            </a:r>
          </a:p>
          <a:p>
            <a:pPr marL="914400" lvl="1" indent="-228600" rtl="0">
              <a:spcBef>
                <a:spcPts val="0"/>
              </a:spcBef>
            </a:pPr>
            <a:r>
              <a:rPr lang="en" sz="1800" dirty="0"/>
              <a:t>Complete Feature Set, Forward Search, Backward Elimination, PCA.</a:t>
            </a:r>
          </a:p>
          <a:p>
            <a:pPr marL="1371600" lvl="2" indent="-228600" rtl="0">
              <a:spcBef>
                <a:spcPts val="0"/>
              </a:spcBef>
            </a:pPr>
            <a:r>
              <a:rPr lang="en" sz="1800" dirty="0"/>
              <a:t>kNN (k = 1, 3, 5, 7 ,9)</a:t>
            </a:r>
          </a:p>
          <a:p>
            <a:pPr marL="1371600" lvl="2" indent="-228600" rtl="0">
              <a:spcBef>
                <a:spcPts val="0"/>
              </a:spcBef>
            </a:pPr>
            <a:r>
              <a:rPr lang="en" sz="1800" dirty="0"/>
              <a:t>Decision Trees</a:t>
            </a:r>
          </a:p>
          <a:p>
            <a:pPr marL="1371600" lvl="2" indent="-228600" rtl="0">
              <a:spcBef>
                <a:spcPts val="0"/>
              </a:spcBef>
            </a:pPr>
            <a:r>
              <a:rPr lang="en" sz="1800" dirty="0"/>
              <a:t>Bayesian </a:t>
            </a:r>
            <a:r>
              <a:rPr lang="en" sz="1800" dirty="0" smtClean="0"/>
              <a:t>Network</a:t>
            </a:r>
          </a:p>
          <a:p>
            <a:pPr marL="1371600" lvl="2" indent="-228600" rtl="0">
              <a:spcBef>
                <a:spcPts val="0"/>
              </a:spcBef>
            </a:pPr>
            <a:r>
              <a:rPr lang="en" dirty="0" smtClean="0"/>
              <a:t>MLP</a:t>
            </a:r>
          </a:p>
          <a:p>
            <a:pPr marL="1371600" lvl="2" indent="-228600" rtl="0">
              <a:spcBef>
                <a:spcPts val="0"/>
              </a:spcBef>
            </a:pPr>
            <a:r>
              <a:rPr lang="en" sz="1800" dirty="0" smtClean="0"/>
              <a:t>SVM</a:t>
            </a:r>
            <a:endParaRPr lang="en" sz="1800" dirty="0"/>
          </a:p>
          <a:p>
            <a:pPr marL="457200" lvl="0" indent="-228600" rtl="0">
              <a:spcBef>
                <a:spcPts val="0"/>
              </a:spcBef>
            </a:pPr>
            <a:r>
              <a:rPr lang="en" sz="1800" dirty="0"/>
              <a:t>Milestone 2</a:t>
            </a:r>
          </a:p>
          <a:p>
            <a:pPr marL="914400" lvl="1" indent="-228600" rtl="0">
              <a:spcBef>
                <a:spcPts val="0"/>
              </a:spcBef>
            </a:pPr>
            <a:r>
              <a:rPr lang="en" sz="1800" dirty="0"/>
              <a:t>k-Means Clustering </a:t>
            </a:r>
          </a:p>
          <a:p>
            <a:pPr marL="914400" lvl="1" indent="-228600" rtl="0">
              <a:spcBef>
                <a:spcPts val="0"/>
              </a:spcBef>
            </a:pPr>
            <a:r>
              <a:rPr lang="en" sz="1800" dirty="0"/>
              <a:t>SOM </a:t>
            </a:r>
          </a:p>
          <a:p>
            <a:pPr marL="0" lvl="0" indent="0" rtl="0">
              <a:spcBef>
                <a:spcPts val="0"/>
              </a:spcBef>
              <a:buNone/>
            </a:pPr>
            <a:endParaRPr sz="1000" dirty="0"/>
          </a:p>
        </p:txBody>
      </p:sp>
    </p:spTree>
  </p:cSld>
  <p:clrMapOvr>
    <a:masterClrMapping/>
  </p:clrMapOvr>
  <p:transition spd="slow">
    <p:cut/>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2700" dirty="0"/>
              <a:t>K-means Clustering: Diabetic Retinopathy</a:t>
            </a:r>
          </a:p>
        </p:txBody>
      </p:sp>
      <p:sp>
        <p:nvSpPr>
          <p:cNvPr id="3" name="Content Placeholder 2"/>
          <p:cNvSpPr>
            <a:spLocks noGrp="1"/>
          </p:cNvSpPr>
          <p:nvPr>
            <p:ph type="body" idx="1"/>
          </p:nvPr>
        </p:nvSpPr>
        <p:spPr>
          <a:xfrm>
            <a:off x="471900" y="1919075"/>
            <a:ext cx="3555494" cy="2710200"/>
          </a:xfrm>
        </p:spPr>
        <p:txBody>
          <a:bodyPr>
            <a:normAutofit/>
          </a:bodyPr>
          <a:lstStyle/>
          <a:p>
            <a:r>
              <a:rPr lang="en-US" sz="1350" b="0" dirty="0"/>
              <a:t>The solution to this is that the clusters where displayed in a higher-dimension plot to fully separate each clusters.</a:t>
            </a:r>
          </a:p>
        </p:txBody>
      </p:sp>
      <p:pic>
        <p:nvPicPr>
          <p:cNvPr id="3074" name="Picture 2"/>
          <p:cNvPicPr>
            <a:picLocks noChangeAspect="1" noChangeArrowheads="1"/>
          </p:cNvPicPr>
          <p:nvPr/>
        </p:nvPicPr>
        <p:blipFill>
          <a:blip r:embed="rId3" cstate="print"/>
          <a:srcRect/>
          <a:stretch>
            <a:fillRect/>
          </a:stretch>
        </p:blipFill>
        <p:spPr bwMode="auto">
          <a:xfrm>
            <a:off x="4491317" y="1980503"/>
            <a:ext cx="4114800" cy="2826099"/>
          </a:xfrm>
          <a:prstGeom prst="rect">
            <a:avLst/>
          </a:prstGeom>
          <a:noFill/>
          <a:ln w="9525">
            <a:noFill/>
            <a:miter lim="800000"/>
            <a:headEnd/>
            <a:tailEnd/>
          </a:ln>
        </p:spPr>
      </p:pic>
    </p:spTree>
    <p:extLst>
      <p:ext uri="{BB962C8B-B14F-4D97-AF65-F5344CB8AC3E}">
        <p14:creationId xmlns:p14="http://schemas.microsoft.com/office/powerpoint/2010/main" val="136161211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Shape 255"/>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Diabetic Retinopathy</a:t>
            </a:r>
          </a:p>
        </p:txBody>
      </p:sp>
      <p:sp>
        <p:nvSpPr>
          <p:cNvPr id="256" name="Shape 256"/>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graphicFrame>
        <p:nvGraphicFramePr>
          <p:cNvPr id="257" name="Shape 257"/>
          <p:cNvGraphicFramePr/>
          <p:nvPr/>
        </p:nvGraphicFramePr>
        <p:xfrm>
          <a:off x="1394300" y="2432775"/>
          <a:ext cx="5943600" cy="883920"/>
        </p:xfrm>
        <a:graphic>
          <a:graphicData uri="http://schemas.openxmlformats.org/drawingml/2006/table">
            <a:tbl>
              <a:tblPr>
                <a:noFill/>
                <a:tableStyleId>{D664709A-3E04-478C-BA8F-562805DED5A3}</a:tableStyleId>
              </a:tblPr>
              <a:tblGrid>
                <a:gridCol w="2971800"/>
                <a:gridCol w="2971800"/>
              </a:tblGrid>
              <a:tr h="0">
                <a:tc>
                  <a:txBody>
                    <a:bodyPr/>
                    <a:lstStyle/>
                    <a:p>
                      <a:pPr lvl="0" rtl="0">
                        <a:spcBef>
                          <a:spcPts val="0"/>
                        </a:spcBef>
                        <a:buNone/>
                      </a:pPr>
                      <a:r>
                        <a:rPr lang="en" sz="1100"/>
                        <a:t>Cluster</a:t>
                      </a:r>
                    </a:p>
                  </a:txBody>
                  <a:tcPr marL="63500" marR="63500" marT="63500" marB="63500"/>
                </a:tc>
                <a:tc>
                  <a:txBody>
                    <a:bodyPr/>
                    <a:lstStyle/>
                    <a:p>
                      <a:pPr lvl="0" rtl="0">
                        <a:spcBef>
                          <a:spcPts val="0"/>
                        </a:spcBef>
                        <a:buNone/>
                      </a:pPr>
                      <a:r>
                        <a:rPr lang="en" sz="1100"/>
                        <a:t>Number of samples</a:t>
                      </a:r>
                    </a:p>
                  </a:txBody>
                  <a:tcPr marL="63500" marR="63500" marT="63500" marB="63500"/>
                </a:tc>
              </a:tr>
              <a:tr h="0">
                <a:tc>
                  <a:txBody>
                    <a:bodyPr/>
                    <a:lstStyle/>
                    <a:p>
                      <a:pPr lvl="0" rtl="0">
                        <a:spcBef>
                          <a:spcPts val="0"/>
                        </a:spcBef>
                        <a:buNone/>
                      </a:pPr>
                      <a:r>
                        <a:rPr lang="en" sz="1100"/>
                        <a:t>0</a:t>
                      </a:r>
                    </a:p>
                  </a:txBody>
                  <a:tcPr marL="63500" marR="63500" marT="63500" marB="63500"/>
                </a:tc>
                <a:tc>
                  <a:txBody>
                    <a:bodyPr/>
                    <a:lstStyle/>
                    <a:p>
                      <a:pPr lvl="0" rtl="0">
                        <a:spcBef>
                          <a:spcPts val="0"/>
                        </a:spcBef>
                        <a:buNone/>
                      </a:pPr>
                      <a:r>
                        <a:rPr lang="en" sz="1100"/>
                        <a:t>292</a:t>
                      </a:r>
                    </a:p>
                  </a:txBody>
                  <a:tcPr marL="63500" marR="63500" marT="63500" marB="63500"/>
                </a:tc>
              </a:tr>
              <a:tr h="0">
                <a:tc>
                  <a:txBody>
                    <a:bodyPr/>
                    <a:lstStyle/>
                    <a:p>
                      <a:pPr lvl="0" rtl="0">
                        <a:spcBef>
                          <a:spcPts val="0"/>
                        </a:spcBef>
                        <a:buNone/>
                      </a:pPr>
                      <a:r>
                        <a:rPr lang="en" sz="1100"/>
                        <a:t>1</a:t>
                      </a:r>
                    </a:p>
                  </a:txBody>
                  <a:tcPr marL="63500" marR="63500" marT="63500" marB="63500"/>
                </a:tc>
                <a:tc>
                  <a:txBody>
                    <a:bodyPr/>
                    <a:lstStyle/>
                    <a:p>
                      <a:pPr lvl="0" rtl="0">
                        <a:spcBef>
                          <a:spcPts val="0"/>
                        </a:spcBef>
                        <a:buNone/>
                      </a:pPr>
                      <a:r>
                        <a:rPr lang="en" sz="1100"/>
                        <a:t>859</a:t>
                      </a:r>
                    </a:p>
                  </a:txBody>
                  <a:tcPr marL="63500" marR="63500" marT="63500" marB="63500"/>
                </a:tc>
              </a:tr>
            </a:tbl>
          </a:graphicData>
        </a:graphic>
      </p:graphicFrame>
    </p:spTree>
  </p:cSld>
  <p:clrMapOvr>
    <a:masterClrMapping/>
  </p:clrMapOvr>
  <p:transition spd="slow">
    <p:cut/>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Shape 262"/>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Diabetic Retinopathy</a:t>
            </a:r>
          </a:p>
        </p:txBody>
      </p:sp>
      <p:sp>
        <p:nvSpPr>
          <p:cNvPr id="263" name="Shape 263"/>
          <p:cNvSpPr txBox="1">
            <a:spLocks noGrp="1"/>
          </p:cNvSpPr>
          <p:nvPr>
            <p:ph type="body" idx="1"/>
          </p:nvPr>
        </p:nvSpPr>
        <p:spPr>
          <a:prstGeom prst="rect">
            <a:avLst/>
          </a:prstGeom>
        </p:spPr>
        <p:txBody>
          <a:bodyPr lIns="91425" tIns="91425" rIns="91425" bIns="91425" anchor="t" anchorCtr="0">
            <a:noAutofit/>
          </a:bodyPr>
          <a:lstStyle/>
          <a:p>
            <a:pPr marL="457200" lvl="0" indent="-228600" rtl="0">
              <a:spcBef>
                <a:spcPts val="0"/>
              </a:spcBef>
              <a:buChar char="-"/>
            </a:pPr>
            <a:r>
              <a:rPr lang="en" b="0" dirty="0"/>
              <a:t>Cluster </a:t>
            </a:r>
            <a:r>
              <a:rPr lang="en" b="0" dirty="0" smtClean="0"/>
              <a:t>2 </a:t>
            </a:r>
            <a:r>
              <a:rPr lang="en" b="0" dirty="0"/>
              <a:t>was chosen because both clusters were distinguishable from one another</a:t>
            </a:r>
          </a:p>
          <a:p>
            <a:pPr marL="457200" lvl="0" indent="-228600">
              <a:spcBef>
                <a:spcPts val="0"/>
              </a:spcBef>
              <a:buChar char="-"/>
            </a:pPr>
            <a:r>
              <a:rPr lang="en" b="0" dirty="0"/>
              <a:t>Both clustered data may be separated, however, the centroids of these two are similar that at some point, samples cannot be differentiated from one another</a:t>
            </a:r>
          </a:p>
        </p:txBody>
      </p:sp>
    </p:spTree>
  </p:cSld>
  <p:clrMapOvr>
    <a:masterClrMapping/>
  </p:clrMapOvr>
  <p:transition spd="slow">
    <p:cut/>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Shape 268"/>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dirty="0" smtClean="0"/>
              <a:t>SOM</a:t>
            </a:r>
            <a:r>
              <a:rPr lang="en" dirty="0"/>
              <a:t>: Diabetic Retinopathy</a:t>
            </a:r>
          </a:p>
        </p:txBody>
      </p:sp>
      <p:sp>
        <p:nvSpPr>
          <p:cNvPr id="269" name="Shape 269"/>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dirty="0"/>
          </a:p>
        </p:txBody>
      </p:sp>
      <p:pic>
        <p:nvPicPr>
          <p:cNvPr id="4" name="image48.png"/>
          <p:cNvPicPr/>
          <p:nvPr/>
        </p:nvPicPr>
        <p:blipFill>
          <a:blip r:embed="rId3"/>
          <a:srcRect/>
          <a:stretch>
            <a:fillRect/>
          </a:stretch>
        </p:blipFill>
        <p:spPr>
          <a:xfrm>
            <a:off x="0" y="1701051"/>
            <a:ext cx="4545106" cy="3415553"/>
          </a:xfrm>
          <a:prstGeom prst="rect">
            <a:avLst/>
          </a:prstGeom>
          <a:ln/>
        </p:spPr>
      </p:pic>
      <p:sp>
        <p:nvSpPr>
          <p:cNvPr id="2" name="TextBox 1"/>
          <p:cNvSpPr txBox="1"/>
          <p:nvPr/>
        </p:nvSpPr>
        <p:spPr>
          <a:xfrm>
            <a:off x="5543777" y="4624778"/>
            <a:ext cx="2260555" cy="523220"/>
          </a:xfrm>
          <a:prstGeom prst="rect">
            <a:avLst/>
          </a:prstGeom>
          <a:noFill/>
        </p:spPr>
        <p:txBody>
          <a:bodyPr wrap="none" rtlCol="0">
            <a:spAutoFit/>
          </a:bodyPr>
          <a:lstStyle/>
          <a:p>
            <a:r>
              <a:rPr lang="en-US" b="1" dirty="0" smtClean="0"/>
              <a:t>Scatter Plot and SOM: </a:t>
            </a:r>
          </a:p>
          <a:p>
            <a:r>
              <a:rPr lang="en-US" b="1" dirty="0" smtClean="0"/>
              <a:t>1,000 </a:t>
            </a:r>
            <a:r>
              <a:rPr lang="en-US" b="1" dirty="0"/>
              <a:t>Training </a:t>
            </a:r>
            <a:r>
              <a:rPr lang="en-US" b="1" dirty="0" smtClean="0"/>
              <a:t>Rounds  </a:t>
            </a:r>
            <a:endParaRPr lang="en-PH" dirty="0"/>
          </a:p>
        </p:txBody>
      </p:sp>
      <p:pic>
        <p:nvPicPr>
          <p:cNvPr id="6" name="image39.png"/>
          <p:cNvPicPr/>
          <p:nvPr/>
        </p:nvPicPr>
        <p:blipFill>
          <a:blip r:embed="rId4"/>
          <a:srcRect/>
          <a:stretch>
            <a:fillRect/>
          </a:stretch>
        </p:blipFill>
        <p:spPr>
          <a:xfrm>
            <a:off x="4545106" y="1680881"/>
            <a:ext cx="4444890" cy="2966925"/>
          </a:xfrm>
          <a:prstGeom prst="rect">
            <a:avLst/>
          </a:prstGeom>
          <a:ln/>
        </p:spPr>
      </p:pic>
    </p:spTree>
  </p:cSld>
  <p:clrMapOvr>
    <a:masterClrMapping/>
  </p:clrMapOvr>
  <p:transition spd="slow">
    <p:cut/>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smtClean="0"/>
              <a:t>SOM</a:t>
            </a:r>
            <a:r>
              <a:rPr lang="en" dirty="0"/>
              <a:t>: Diabetic Retinopathy</a:t>
            </a:r>
            <a:endParaRPr lang="en-PH" dirty="0"/>
          </a:p>
        </p:txBody>
      </p:sp>
      <p:sp>
        <p:nvSpPr>
          <p:cNvPr id="3" name="Text Placeholder 2"/>
          <p:cNvSpPr>
            <a:spLocks noGrp="1"/>
          </p:cNvSpPr>
          <p:nvPr>
            <p:ph type="body" idx="1"/>
          </p:nvPr>
        </p:nvSpPr>
        <p:spPr/>
        <p:txBody>
          <a:bodyPr/>
          <a:lstStyle/>
          <a:p>
            <a:endParaRPr lang="en-PH"/>
          </a:p>
        </p:txBody>
      </p:sp>
      <p:pic>
        <p:nvPicPr>
          <p:cNvPr id="4" name="image53.png"/>
          <p:cNvPicPr/>
          <p:nvPr/>
        </p:nvPicPr>
        <p:blipFill>
          <a:blip r:embed="rId2"/>
          <a:srcRect/>
          <a:stretch>
            <a:fillRect/>
          </a:stretch>
        </p:blipFill>
        <p:spPr>
          <a:xfrm>
            <a:off x="0" y="1694329"/>
            <a:ext cx="4397188" cy="3449171"/>
          </a:xfrm>
          <a:prstGeom prst="rect">
            <a:avLst/>
          </a:prstGeom>
          <a:ln/>
        </p:spPr>
      </p:pic>
      <p:sp>
        <p:nvSpPr>
          <p:cNvPr id="5" name="TextBox 4"/>
          <p:cNvSpPr txBox="1"/>
          <p:nvPr/>
        </p:nvSpPr>
        <p:spPr>
          <a:xfrm>
            <a:off x="5600699" y="4624778"/>
            <a:ext cx="2250937" cy="523220"/>
          </a:xfrm>
          <a:prstGeom prst="rect">
            <a:avLst/>
          </a:prstGeom>
          <a:noFill/>
        </p:spPr>
        <p:txBody>
          <a:bodyPr wrap="none" rtlCol="0">
            <a:spAutoFit/>
          </a:bodyPr>
          <a:lstStyle/>
          <a:p>
            <a:r>
              <a:rPr lang="en-US" b="1" dirty="0"/>
              <a:t>Scatter Plot </a:t>
            </a:r>
            <a:r>
              <a:rPr lang="en-US" b="1" dirty="0" smtClean="0"/>
              <a:t>and SOM-</a:t>
            </a:r>
          </a:p>
          <a:p>
            <a:r>
              <a:rPr lang="en-US" b="1" dirty="0" smtClean="0"/>
              <a:t>10,000 </a:t>
            </a:r>
            <a:r>
              <a:rPr lang="en-US" b="1" dirty="0"/>
              <a:t>Training Rounds</a:t>
            </a:r>
            <a:endParaRPr lang="en-PH" dirty="0"/>
          </a:p>
        </p:txBody>
      </p:sp>
      <p:pic>
        <p:nvPicPr>
          <p:cNvPr id="7" name="image15.png"/>
          <p:cNvPicPr/>
          <p:nvPr/>
        </p:nvPicPr>
        <p:blipFill>
          <a:blip r:embed="rId3"/>
          <a:srcRect/>
          <a:stretch>
            <a:fillRect/>
          </a:stretch>
        </p:blipFill>
        <p:spPr>
          <a:xfrm>
            <a:off x="4397188" y="1694329"/>
            <a:ext cx="4746812" cy="2930449"/>
          </a:xfrm>
          <a:prstGeom prst="rect">
            <a:avLst/>
          </a:prstGeom>
          <a:ln/>
        </p:spPr>
      </p:pic>
    </p:spTree>
    <p:extLst>
      <p:ext uri="{BB962C8B-B14F-4D97-AF65-F5344CB8AC3E}">
        <p14:creationId xmlns:p14="http://schemas.microsoft.com/office/powerpoint/2010/main" val="98590317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SOM: Diabetic Retinopathy</a:t>
            </a:r>
            <a:endParaRPr lang="en-PH" dirty="0"/>
          </a:p>
        </p:txBody>
      </p:sp>
      <p:sp>
        <p:nvSpPr>
          <p:cNvPr id="3" name="Text Placeholder 2"/>
          <p:cNvSpPr>
            <a:spLocks noGrp="1"/>
          </p:cNvSpPr>
          <p:nvPr>
            <p:ph type="body" idx="1"/>
          </p:nvPr>
        </p:nvSpPr>
        <p:spPr/>
        <p:txBody>
          <a:bodyPr/>
          <a:lstStyle/>
          <a:p>
            <a:endParaRPr lang="en-PH"/>
          </a:p>
        </p:txBody>
      </p:sp>
      <p:pic>
        <p:nvPicPr>
          <p:cNvPr id="4" name="image38.png"/>
          <p:cNvPicPr/>
          <p:nvPr/>
        </p:nvPicPr>
        <p:blipFill>
          <a:blip r:embed="rId2"/>
          <a:srcRect/>
          <a:stretch>
            <a:fillRect/>
          </a:stretch>
        </p:blipFill>
        <p:spPr>
          <a:xfrm>
            <a:off x="-1" y="1690475"/>
            <a:ext cx="4403913" cy="3453025"/>
          </a:xfrm>
          <a:prstGeom prst="rect">
            <a:avLst/>
          </a:prstGeom>
          <a:ln/>
        </p:spPr>
      </p:pic>
      <p:pic>
        <p:nvPicPr>
          <p:cNvPr id="5" name="image12.png"/>
          <p:cNvPicPr/>
          <p:nvPr/>
        </p:nvPicPr>
        <p:blipFill>
          <a:blip r:embed="rId3"/>
          <a:srcRect/>
          <a:stretch>
            <a:fillRect/>
          </a:stretch>
        </p:blipFill>
        <p:spPr>
          <a:xfrm>
            <a:off x="4403912" y="1690475"/>
            <a:ext cx="4761989" cy="2854631"/>
          </a:xfrm>
          <a:prstGeom prst="rect">
            <a:avLst/>
          </a:prstGeom>
          <a:ln/>
        </p:spPr>
      </p:pic>
      <p:sp>
        <p:nvSpPr>
          <p:cNvPr id="6" name="TextBox 5"/>
          <p:cNvSpPr txBox="1"/>
          <p:nvPr/>
        </p:nvSpPr>
        <p:spPr>
          <a:xfrm>
            <a:off x="5684284" y="4624778"/>
            <a:ext cx="2201244" cy="523220"/>
          </a:xfrm>
          <a:prstGeom prst="rect">
            <a:avLst/>
          </a:prstGeom>
          <a:noFill/>
        </p:spPr>
        <p:txBody>
          <a:bodyPr wrap="none" rtlCol="0">
            <a:spAutoFit/>
          </a:bodyPr>
          <a:lstStyle/>
          <a:p>
            <a:r>
              <a:rPr lang="en-US" b="1" dirty="0" smtClean="0"/>
              <a:t>Scatter Plot and SOM – </a:t>
            </a:r>
          </a:p>
          <a:p>
            <a:r>
              <a:rPr lang="en-US" b="1" dirty="0" smtClean="0"/>
              <a:t>15,000 </a:t>
            </a:r>
            <a:r>
              <a:rPr lang="en-US" b="1" dirty="0"/>
              <a:t>Training Rounds</a:t>
            </a:r>
            <a:endParaRPr lang="en-PH" dirty="0"/>
          </a:p>
        </p:txBody>
      </p:sp>
    </p:spTree>
    <p:extLst>
      <p:ext uri="{BB962C8B-B14F-4D97-AF65-F5344CB8AC3E}">
        <p14:creationId xmlns:p14="http://schemas.microsoft.com/office/powerpoint/2010/main" val="291058507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Discussion Of Results</a:t>
            </a:r>
            <a:endParaRPr lang="en-PH" dirty="0"/>
          </a:p>
        </p:txBody>
      </p:sp>
      <p:sp>
        <p:nvSpPr>
          <p:cNvPr id="3" name="Text Placeholder 2"/>
          <p:cNvSpPr>
            <a:spLocks noGrp="1"/>
          </p:cNvSpPr>
          <p:nvPr>
            <p:ph type="body" idx="1"/>
          </p:nvPr>
        </p:nvSpPr>
        <p:spPr/>
        <p:txBody>
          <a:bodyPr/>
          <a:lstStyle/>
          <a:p>
            <a:pPr marL="285750" indent="-285750">
              <a:buFont typeface="Arial" panose="020B0604020202020204" pitchFamily="34" charset="0"/>
              <a:buChar char="•"/>
            </a:pPr>
            <a:r>
              <a:rPr lang="en-US" b="0" dirty="0" smtClean="0"/>
              <a:t>All </a:t>
            </a:r>
            <a:r>
              <a:rPr lang="en-US" b="0" dirty="0"/>
              <a:t>of the information here were taken at jitter set to a minimum producing a 10x10 SOM map with clear, specific, and distinct nodes that allows the classification of each sample more precise and accurate. </a:t>
            </a:r>
            <a:endParaRPr lang="en-US" b="0" dirty="0" smtClean="0"/>
          </a:p>
          <a:p>
            <a:pPr marL="285750" indent="-285750">
              <a:buFont typeface="Arial" panose="020B0604020202020204" pitchFamily="34" charset="0"/>
              <a:buChar char="•"/>
            </a:pPr>
            <a:r>
              <a:rPr lang="en-US" b="0" dirty="0" smtClean="0"/>
              <a:t>Although </a:t>
            </a:r>
            <a:r>
              <a:rPr lang="en-US" b="0" dirty="0"/>
              <a:t>the actual relationship between each node were not discussed, this still shows a limited display of the SOM of diabetes.</a:t>
            </a:r>
            <a:endParaRPr lang="en-PH" b="0" dirty="0"/>
          </a:p>
          <a:p>
            <a:endParaRPr lang="en-PH" b="0" dirty="0"/>
          </a:p>
        </p:txBody>
      </p:sp>
    </p:spTree>
    <p:extLst>
      <p:ext uri="{BB962C8B-B14F-4D97-AF65-F5344CB8AC3E}">
        <p14:creationId xmlns:p14="http://schemas.microsoft.com/office/powerpoint/2010/main" val="374731340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pPr algn="ctr"/>
            <a:r>
              <a:rPr lang="en-PH" sz="4500" dirty="0" smtClean="0"/>
              <a:t>Dataset 1: SPAMBASE</a:t>
            </a:r>
            <a:endParaRPr lang="en-PH" sz="4500" dirty="0"/>
          </a:p>
        </p:txBody>
      </p:sp>
      <p:sp>
        <p:nvSpPr>
          <p:cNvPr id="7" name="Text Placeholder 6"/>
          <p:cNvSpPr>
            <a:spLocks noGrp="1"/>
          </p:cNvSpPr>
          <p:nvPr>
            <p:ph type="body" idx="1"/>
          </p:nvPr>
        </p:nvSpPr>
        <p:spPr/>
        <p:txBody>
          <a:bodyPr/>
          <a:lstStyle/>
          <a:p>
            <a:endParaRPr lang="en-PH"/>
          </a:p>
        </p:txBody>
      </p:sp>
    </p:spTree>
    <p:extLst>
      <p:ext uri="{BB962C8B-B14F-4D97-AF65-F5344CB8AC3E}">
        <p14:creationId xmlns:p14="http://schemas.microsoft.com/office/powerpoint/2010/main" val="11356465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Shape 90"/>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Milestone 1: Spambase</a:t>
            </a:r>
          </a:p>
        </p:txBody>
      </p:sp>
      <p:sp>
        <p:nvSpPr>
          <p:cNvPr id="91" name="Shape 91"/>
          <p:cNvSpPr txBox="1">
            <a:spLocks noGrp="1"/>
          </p:cNvSpPr>
          <p:nvPr>
            <p:ph type="body" idx="1"/>
          </p:nvPr>
        </p:nvSpPr>
        <p:spPr>
          <a:prstGeom prst="rect">
            <a:avLst/>
          </a:prstGeom>
        </p:spPr>
        <p:txBody>
          <a:bodyPr lIns="91425" tIns="91425" rIns="91425" bIns="91425" anchor="t" anchorCtr="0">
            <a:noAutofit/>
          </a:bodyPr>
          <a:lstStyle/>
          <a:p>
            <a:pPr marL="457200" lvl="0" indent="-330200" rtl="0">
              <a:spcBef>
                <a:spcPts val="0"/>
              </a:spcBef>
              <a:buClr>
                <a:srgbClr val="666666"/>
              </a:buClr>
              <a:buSzPct val="100000"/>
              <a:buAutoNum type="alphaUcPeriod"/>
            </a:pPr>
            <a:r>
              <a:rPr lang="en" sz="1600" dirty="0" smtClean="0"/>
              <a:t>Dataset Building and Normalization</a:t>
            </a:r>
          </a:p>
          <a:p>
            <a:pPr marL="914400" lvl="1" indent="-330200" rtl="0">
              <a:spcBef>
                <a:spcPts val="0"/>
              </a:spcBef>
              <a:spcAft>
                <a:spcPts val="0"/>
              </a:spcAft>
              <a:buClr>
                <a:srgbClr val="666666"/>
              </a:buClr>
              <a:buSzPct val="100000"/>
              <a:buAutoNum type="arabicPeriod"/>
            </a:pPr>
            <a:r>
              <a:rPr lang="en" sz="1600" b="1" dirty="0" smtClean="0"/>
              <a:t>Source of Dataset: </a:t>
            </a:r>
            <a:r>
              <a:rPr lang="en" sz="1600" dirty="0" smtClean="0"/>
              <a:t>UCI Machine Learning Repository</a:t>
            </a:r>
          </a:p>
          <a:p>
            <a:pPr marL="914400" lvl="1" indent="-330200" rtl="0">
              <a:spcBef>
                <a:spcPts val="0"/>
              </a:spcBef>
              <a:spcAft>
                <a:spcPts val="0"/>
              </a:spcAft>
              <a:buClr>
                <a:srgbClr val="666666"/>
              </a:buClr>
              <a:buSzPct val="100000"/>
              <a:buAutoNum type="arabicPeriod"/>
            </a:pPr>
            <a:r>
              <a:rPr lang="en" sz="1600" b="1" dirty="0" smtClean="0"/>
              <a:t>Description </a:t>
            </a:r>
            <a:r>
              <a:rPr lang="en" sz="1600" b="1" dirty="0"/>
              <a:t>of Dataset (include the number of original features and the sample size): </a:t>
            </a:r>
          </a:p>
          <a:p>
            <a:pPr marL="914400" lvl="0" indent="457200" algn="just" rtl="0">
              <a:spcBef>
                <a:spcPts val="0"/>
              </a:spcBef>
              <a:spcAft>
                <a:spcPts val="0"/>
              </a:spcAft>
              <a:buNone/>
            </a:pPr>
            <a:r>
              <a:rPr lang="en" sz="1600" b="0" dirty="0"/>
              <a:t>This dataset contains a collection of spam emails from a set of individuals who have filed spam to the owner’s postmaster. Within the dataset, there exists a collection of non-spam emails as well. There are 4601 samples and 58 features.</a:t>
            </a:r>
          </a:p>
        </p:txBody>
      </p:sp>
    </p:spTree>
  </p:cSld>
  <p:clrMapOvr>
    <a:masterClrMapping/>
  </p:clrMapOvr>
  <p:transition spd="slow">
    <p:cu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Shape 96"/>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Milestone 1: Spambase</a:t>
            </a:r>
          </a:p>
        </p:txBody>
      </p:sp>
      <p:sp>
        <p:nvSpPr>
          <p:cNvPr id="97" name="Shape 97"/>
          <p:cNvSpPr txBox="1">
            <a:spLocks noGrp="1"/>
          </p:cNvSpPr>
          <p:nvPr>
            <p:ph type="body" idx="1"/>
          </p:nvPr>
        </p:nvSpPr>
        <p:spPr>
          <a:prstGeom prst="rect">
            <a:avLst/>
          </a:prstGeom>
        </p:spPr>
        <p:txBody>
          <a:bodyPr lIns="91425" tIns="91425" rIns="91425" bIns="91425" anchor="t" anchorCtr="0">
            <a:noAutofit/>
          </a:bodyPr>
          <a:lstStyle/>
          <a:p>
            <a:pPr marL="457200" lvl="0" indent="0" rtl="0">
              <a:spcBef>
                <a:spcPts val="0"/>
              </a:spcBef>
              <a:spcAft>
                <a:spcPts val="0"/>
              </a:spcAft>
              <a:buNone/>
            </a:pPr>
            <a:r>
              <a:rPr lang="en" sz="1200" dirty="0" smtClean="0"/>
              <a:t>3. Name, Description and type of each feature. Include here if you had to normalize the feature, the reason for its normalization and the range of values (e.g. 0 to 1).</a:t>
            </a:r>
          </a:p>
          <a:p>
            <a:pPr marL="457200" lvl="0" indent="0" rtl="0">
              <a:spcBef>
                <a:spcPts val="0"/>
              </a:spcBef>
              <a:spcAft>
                <a:spcPts val="0"/>
              </a:spcAft>
              <a:buNone/>
            </a:pPr>
            <a:endParaRPr sz="1200" dirty="0"/>
          </a:p>
        </p:txBody>
      </p:sp>
    </p:spTree>
  </p:cSld>
  <p:clrMapOvr>
    <a:masterClrMapping/>
  </p:clrMapOvr>
  <p:transition spd="slow">
    <p:cu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MILESTONE 1: </a:t>
            </a:r>
            <a:r>
              <a:rPr lang="en-PH" dirty="0" err="1" smtClean="0"/>
              <a:t>SPambase</a:t>
            </a:r>
            <a:endParaRPr lang="en-PH" dirty="0"/>
          </a:p>
        </p:txBody>
      </p:sp>
      <p:graphicFrame>
        <p:nvGraphicFramePr>
          <p:cNvPr id="5" name="Table 4"/>
          <p:cNvGraphicFramePr>
            <a:graphicFrameLocks noGrp="1"/>
          </p:cNvGraphicFramePr>
          <p:nvPr>
            <p:extLst>
              <p:ext uri="{D42A27DB-BD31-4B8C-83A1-F6EECF244321}">
                <p14:modId xmlns:p14="http://schemas.microsoft.com/office/powerpoint/2010/main" val="201396858"/>
              </p:ext>
            </p:extLst>
          </p:nvPr>
        </p:nvGraphicFramePr>
        <p:xfrm>
          <a:off x="1490103" y="1506425"/>
          <a:ext cx="6257332" cy="3326800"/>
        </p:xfrm>
        <a:graphic>
          <a:graphicData uri="http://schemas.openxmlformats.org/drawingml/2006/table">
            <a:tbl>
              <a:tblPr>
                <a:tableStyleId>{059B8F6F-646D-46DF-AE40-8BDCF0375636}</a:tableStyleId>
              </a:tblPr>
              <a:tblGrid>
                <a:gridCol w="486794"/>
                <a:gridCol w="5770538"/>
              </a:tblGrid>
              <a:tr h="158208">
                <a:tc rowSpan="2">
                  <a:txBody>
                    <a:bodyPr/>
                    <a:lstStyle/>
                    <a:p>
                      <a:pPr algn="ctr" fontAlgn="ctr"/>
                      <a:r>
                        <a:rPr lang="en-PH" sz="900" u="none" strike="noStrike" dirty="0">
                          <a:effectLst/>
                        </a:rPr>
                        <a:t>A-AV</a:t>
                      </a:r>
                      <a:endParaRPr lang="en-PH" sz="900" b="1" i="0" u="none" strike="noStrike" dirty="0">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48 </a:t>
                      </a:r>
                      <a:r>
                        <a:rPr lang="en-PH" sz="1000" u="sng" strike="noStrike">
                          <a:effectLst/>
                        </a:rPr>
                        <a:t>continuous</a:t>
                      </a:r>
                      <a:r>
                        <a:rPr lang="en-PH" sz="1000" u="none" strike="noStrike">
                          <a:effectLst/>
                        </a:rPr>
                        <a:t> real [0,100] attributes of type word_freq_WORD</a:t>
                      </a:r>
                      <a:endParaRPr lang="en-PH" sz="1000" b="1" i="0" u="none" strike="noStrike">
                        <a:solidFill>
                          <a:srgbClr val="000000"/>
                        </a:solidFill>
                        <a:effectLst/>
                        <a:latin typeface="Arial" panose="020B0604020202020204" pitchFamily="34" charset="0"/>
                      </a:endParaRPr>
                    </a:p>
                  </a:txBody>
                  <a:tcPr marL="6085" marR="6085" marT="6085" marB="0" anchor="ctr"/>
                </a:tc>
              </a:tr>
              <a:tr h="444200">
                <a:tc vMerge="1">
                  <a:txBody>
                    <a:bodyPr/>
                    <a:lstStyle/>
                    <a:p>
                      <a:endParaRPr lang="en-PH"/>
                    </a:p>
                  </a:txBody>
                  <a:tcPr/>
                </a:tc>
                <a:tc>
                  <a:txBody>
                    <a:bodyPr/>
                    <a:lstStyle/>
                    <a:p>
                      <a:pPr algn="l" rtl="0" fontAlgn="ctr"/>
                      <a:r>
                        <a:rPr lang="en-PH" sz="1000" u="none" strike="noStrike">
                          <a:effectLst/>
                        </a:rPr>
                        <a:t>percentage of words in the e-mail that match WORD, i.e. 100 * (number of times the WORD appears in the e-mail) / total number of words in e-mail. A "word" in this case is any string of alphanumeric characters bounded by non-alphanumeric characters or end-of-string.</a:t>
                      </a:r>
                      <a:endParaRPr lang="en-PH" sz="1000" b="0" i="0" u="none" strike="noStrike">
                        <a:solidFill>
                          <a:srgbClr val="000000"/>
                        </a:solidFill>
                        <a:effectLst/>
                        <a:latin typeface="Arial" panose="020B0604020202020204" pitchFamily="34" charset="0"/>
                      </a:endParaRPr>
                    </a:p>
                  </a:txBody>
                  <a:tcPr marL="6085" marR="6085" marT="6085" marB="0" anchor="ctr"/>
                </a:tc>
              </a:tr>
              <a:tr h="164293">
                <a:tc>
                  <a:txBody>
                    <a:bodyPr/>
                    <a:lstStyle/>
                    <a:p>
                      <a:pPr algn="l" fontAlgn="b"/>
                      <a:r>
                        <a:rPr lang="en-PH" sz="900" u="none" strike="noStrike">
                          <a:effectLst/>
                        </a:rPr>
                        <a:t> </a:t>
                      </a:r>
                      <a:endParaRPr lang="en-PH" sz="900" b="1" i="0" u="none" strike="noStrike">
                        <a:solidFill>
                          <a:srgbClr val="000000"/>
                        </a:solidFill>
                        <a:effectLst/>
                        <a:latin typeface="Calibri" panose="020F0502020204030204" pitchFamily="34" charset="0"/>
                      </a:endParaRPr>
                    </a:p>
                  </a:txBody>
                  <a:tcPr marL="6085" marR="6085" marT="6085" marB="0" anchor="b"/>
                </a:tc>
                <a:tc>
                  <a:txBody>
                    <a:bodyPr/>
                    <a:lstStyle/>
                    <a:p>
                      <a:pPr algn="l" rtl="0" fontAlgn="ctr"/>
                      <a:r>
                        <a:rPr lang="en-PH" sz="1000" u="none" strike="noStrike">
                          <a:effectLst/>
                        </a:rPr>
                        <a:t> </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rowSpan="2">
                  <a:txBody>
                    <a:bodyPr/>
                    <a:lstStyle/>
                    <a:p>
                      <a:pPr algn="ctr" fontAlgn="ctr"/>
                      <a:r>
                        <a:rPr lang="en-PH" sz="900" u="none" strike="noStrike">
                          <a:effectLst/>
                        </a:rPr>
                        <a:t>AW-BB</a:t>
                      </a:r>
                      <a:endParaRPr lang="en-PH" sz="900" b="1" i="0" u="none" strike="noStrike">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6 </a:t>
                      </a:r>
                      <a:r>
                        <a:rPr lang="en-PH" sz="1000" u="sng" strike="noStrike">
                          <a:effectLst/>
                        </a:rPr>
                        <a:t>continuous</a:t>
                      </a:r>
                      <a:r>
                        <a:rPr lang="en-PH" sz="1000" u="none" strike="noStrike">
                          <a:effectLst/>
                        </a:rPr>
                        <a:t> real [0,100] attributes of type char_freq_CHAR</a:t>
                      </a:r>
                      <a:endParaRPr lang="en-PH" sz="1000" b="1" i="0" u="none" strike="noStrike">
                        <a:solidFill>
                          <a:srgbClr val="000000"/>
                        </a:solidFill>
                        <a:effectLst/>
                        <a:latin typeface="Arial" panose="020B0604020202020204" pitchFamily="34" charset="0"/>
                      </a:endParaRPr>
                    </a:p>
                  </a:txBody>
                  <a:tcPr marL="6085" marR="6085" marT="6085" marB="0" anchor="ctr"/>
                </a:tc>
              </a:tr>
              <a:tr h="298161">
                <a:tc vMerge="1">
                  <a:txBody>
                    <a:bodyPr/>
                    <a:lstStyle/>
                    <a:p>
                      <a:endParaRPr lang="en-PH"/>
                    </a:p>
                  </a:txBody>
                  <a:tcPr/>
                </a:tc>
                <a:tc>
                  <a:txBody>
                    <a:bodyPr/>
                    <a:lstStyle/>
                    <a:p>
                      <a:pPr algn="l" rtl="0" fontAlgn="ctr"/>
                      <a:r>
                        <a:rPr lang="en-PH" sz="1000" u="none" strike="noStrike">
                          <a:effectLst/>
                        </a:rPr>
                        <a:t>percentage of characters in the e-mail that match CHAR, i.e. 100 * (number of CHAR occurences) / total characters in e-mail</a:t>
                      </a:r>
                      <a:endParaRPr lang="en-PH" sz="1000" b="0" i="0" u="none" strike="noStrike">
                        <a:solidFill>
                          <a:srgbClr val="000000"/>
                        </a:solidFill>
                        <a:effectLst/>
                        <a:latin typeface="Arial" panose="020B0604020202020204" pitchFamily="34" charset="0"/>
                      </a:endParaRPr>
                    </a:p>
                  </a:txBody>
                  <a:tcPr marL="6085" marR="6085" marT="6085" marB="0" anchor="ctr"/>
                </a:tc>
              </a:tr>
              <a:tr h="152123">
                <a:tc>
                  <a:txBody>
                    <a:bodyPr/>
                    <a:lstStyle/>
                    <a:p>
                      <a:pPr algn="l" fontAlgn="b"/>
                      <a:r>
                        <a:rPr lang="en-PH" sz="900" u="none" strike="noStrike">
                          <a:effectLst/>
                        </a:rPr>
                        <a:t> </a:t>
                      </a:r>
                      <a:endParaRPr lang="en-PH" sz="900" b="1" i="0" u="none" strike="noStrike">
                        <a:solidFill>
                          <a:srgbClr val="000000"/>
                        </a:solidFill>
                        <a:effectLst/>
                        <a:latin typeface="Calibri" panose="020F0502020204030204" pitchFamily="34" charset="0"/>
                      </a:endParaRPr>
                    </a:p>
                  </a:txBody>
                  <a:tcPr marL="6085" marR="6085" marT="6085" marB="0" anchor="b"/>
                </a:tc>
                <a:tc>
                  <a:txBody>
                    <a:bodyPr/>
                    <a:lstStyle/>
                    <a:p>
                      <a:pPr algn="l" fontAlgn="b"/>
                      <a:r>
                        <a:rPr lang="en-PH" sz="900" u="none" strike="noStrike">
                          <a:effectLst/>
                        </a:rPr>
                        <a:t> </a:t>
                      </a:r>
                      <a:endParaRPr lang="en-PH" sz="900" b="0" i="0" u="none" strike="noStrike">
                        <a:solidFill>
                          <a:srgbClr val="000000"/>
                        </a:solidFill>
                        <a:effectLst/>
                        <a:latin typeface="Calibri" panose="020F0502020204030204" pitchFamily="34" charset="0"/>
                      </a:endParaRPr>
                    </a:p>
                  </a:txBody>
                  <a:tcPr marL="6085" marR="6085" marT="6085" marB="0" anchor="b"/>
                </a:tc>
              </a:tr>
              <a:tr h="158208">
                <a:tc rowSpan="2">
                  <a:txBody>
                    <a:bodyPr/>
                    <a:lstStyle/>
                    <a:p>
                      <a:pPr algn="ctr" fontAlgn="ctr"/>
                      <a:r>
                        <a:rPr lang="en-PH" sz="900" u="none" strike="noStrike">
                          <a:effectLst/>
                        </a:rPr>
                        <a:t>BC</a:t>
                      </a:r>
                      <a:endParaRPr lang="en-PH" sz="900" b="1" i="0" u="none" strike="noStrike">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1 </a:t>
                      </a:r>
                      <a:r>
                        <a:rPr lang="en-PH" sz="1000" u="sng" strike="noStrike">
                          <a:effectLst/>
                        </a:rPr>
                        <a:t>continuous</a:t>
                      </a:r>
                      <a:r>
                        <a:rPr lang="en-PH" sz="1000" u="none" strike="noStrike">
                          <a:effectLst/>
                        </a:rPr>
                        <a:t> real [1,...] attribute of type capital_run_length_average</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vMerge="1">
                  <a:txBody>
                    <a:bodyPr/>
                    <a:lstStyle/>
                    <a:p>
                      <a:endParaRPr lang="en-PH"/>
                    </a:p>
                  </a:txBody>
                  <a:tcPr/>
                </a:tc>
                <a:tc>
                  <a:txBody>
                    <a:bodyPr/>
                    <a:lstStyle/>
                    <a:p>
                      <a:pPr algn="l" rtl="0" fontAlgn="ctr"/>
                      <a:r>
                        <a:rPr lang="en-PH" sz="1000" u="none" strike="noStrike">
                          <a:effectLst/>
                        </a:rPr>
                        <a:t>average length of uninterrupted sequences of capital letters</a:t>
                      </a:r>
                      <a:endParaRPr lang="en-PH" sz="1000" b="0" i="0" u="none" strike="noStrike">
                        <a:solidFill>
                          <a:srgbClr val="000000"/>
                        </a:solidFill>
                        <a:effectLst/>
                        <a:latin typeface="Arial" panose="020B0604020202020204" pitchFamily="34" charset="0"/>
                      </a:endParaRPr>
                    </a:p>
                  </a:txBody>
                  <a:tcPr marL="6085" marR="6085" marT="6085" marB="0" anchor="ctr"/>
                </a:tc>
              </a:tr>
              <a:tr h="164293">
                <a:tc>
                  <a:txBody>
                    <a:bodyPr/>
                    <a:lstStyle/>
                    <a:p>
                      <a:pPr algn="l" fontAlgn="b"/>
                      <a:r>
                        <a:rPr lang="en-PH" sz="900" u="none" strike="noStrike">
                          <a:effectLst/>
                        </a:rPr>
                        <a:t> </a:t>
                      </a:r>
                      <a:endParaRPr lang="en-PH" sz="900" b="1" i="0" u="none" strike="noStrike">
                        <a:solidFill>
                          <a:srgbClr val="000000"/>
                        </a:solidFill>
                        <a:effectLst/>
                        <a:latin typeface="Calibri" panose="020F0502020204030204" pitchFamily="34" charset="0"/>
                      </a:endParaRPr>
                    </a:p>
                  </a:txBody>
                  <a:tcPr marL="6085" marR="6085" marT="6085" marB="0" anchor="b"/>
                </a:tc>
                <a:tc>
                  <a:txBody>
                    <a:bodyPr/>
                    <a:lstStyle/>
                    <a:p>
                      <a:pPr algn="l" rtl="0" fontAlgn="ctr"/>
                      <a:r>
                        <a:rPr lang="en-PH" sz="1000" u="none" strike="noStrike">
                          <a:effectLst/>
                        </a:rPr>
                        <a:t> </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rowSpan="2">
                  <a:txBody>
                    <a:bodyPr/>
                    <a:lstStyle/>
                    <a:p>
                      <a:pPr algn="ctr" fontAlgn="ctr"/>
                      <a:r>
                        <a:rPr lang="en-PH" sz="900" u="none" strike="noStrike">
                          <a:effectLst/>
                        </a:rPr>
                        <a:t>BD</a:t>
                      </a:r>
                      <a:endParaRPr lang="en-PH" sz="900" b="1" i="0" u="none" strike="noStrike">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1 </a:t>
                      </a:r>
                      <a:r>
                        <a:rPr lang="en-PH" sz="1000" u="sng" strike="noStrike">
                          <a:effectLst/>
                        </a:rPr>
                        <a:t>continuous</a:t>
                      </a:r>
                      <a:r>
                        <a:rPr lang="en-PH" sz="1000" u="none" strike="noStrike">
                          <a:effectLst/>
                        </a:rPr>
                        <a:t> integer [1,...] attribute of type capital_run_length_longest</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vMerge="1">
                  <a:txBody>
                    <a:bodyPr/>
                    <a:lstStyle/>
                    <a:p>
                      <a:endParaRPr lang="en-PH"/>
                    </a:p>
                  </a:txBody>
                  <a:tcPr/>
                </a:tc>
                <a:tc>
                  <a:txBody>
                    <a:bodyPr/>
                    <a:lstStyle/>
                    <a:p>
                      <a:pPr algn="l" rtl="0" fontAlgn="ctr"/>
                      <a:r>
                        <a:rPr lang="en-PH" sz="1000" u="none" strike="noStrike">
                          <a:effectLst/>
                        </a:rPr>
                        <a:t>length of longest uninterrupted sequence of capital letters</a:t>
                      </a:r>
                      <a:endParaRPr lang="en-PH" sz="1000" b="0" i="0" u="none" strike="noStrike">
                        <a:solidFill>
                          <a:srgbClr val="000000"/>
                        </a:solidFill>
                        <a:effectLst/>
                        <a:latin typeface="Arial" panose="020B0604020202020204" pitchFamily="34" charset="0"/>
                      </a:endParaRPr>
                    </a:p>
                  </a:txBody>
                  <a:tcPr marL="6085" marR="6085" marT="6085" marB="0" anchor="ctr"/>
                </a:tc>
              </a:tr>
              <a:tr h="164293">
                <a:tc>
                  <a:txBody>
                    <a:bodyPr/>
                    <a:lstStyle/>
                    <a:p>
                      <a:pPr algn="l" fontAlgn="b"/>
                      <a:r>
                        <a:rPr lang="en-PH" sz="900" u="none" strike="noStrike">
                          <a:effectLst/>
                        </a:rPr>
                        <a:t> </a:t>
                      </a:r>
                      <a:endParaRPr lang="en-PH" sz="900" b="1" i="0" u="none" strike="noStrike">
                        <a:solidFill>
                          <a:srgbClr val="000000"/>
                        </a:solidFill>
                        <a:effectLst/>
                        <a:latin typeface="Calibri" panose="020F0502020204030204" pitchFamily="34" charset="0"/>
                      </a:endParaRPr>
                    </a:p>
                  </a:txBody>
                  <a:tcPr marL="6085" marR="6085" marT="6085" marB="0" anchor="b"/>
                </a:tc>
                <a:tc>
                  <a:txBody>
                    <a:bodyPr/>
                    <a:lstStyle/>
                    <a:p>
                      <a:pPr algn="l" rtl="0" fontAlgn="ctr"/>
                      <a:r>
                        <a:rPr lang="en-PH" sz="1000" u="none" strike="noStrike">
                          <a:effectLst/>
                        </a:rPr>
                        <a:t> </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rowSpan="3">
                  <a:txBody>
                    <a:bodyPr/>
                    <a:lstStyle/>
                    <a:p>
                      <a:pPr algn="ctr" fontAlgn="ctr"/>
                      <a:r>
                        <a:rPr lang="en-PH" sz="900" u="none" strike="noStrike">
                          <a:effectLst/>
                        </a:rPr>
                        <a:t>BE</a:t>
                      </a:r>
                      <a:endParaRPr lang="en-PH" sz="900" b="1" i="0" u="none" strike="noStrike">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1 </a:t>
                      </a:r>
                      <a:r>
                        <a:rPr lang="en-PH" sz="1000" u="sng" strike="noStrike">
                          <a:effectLst/>
                        </a:rPr>
                        <a:t>continuous integer</a:t>
                      </a:r>
                      <a:r>
                        <a:rPr lang="en-PH" sz="1000" u="none" strike="noStrike">
                          <a:effectLst/>
                        </a:rPr>
                        <a:t> [1,...] attribute of type capital_run_length_total</a:t>
                      </a:r>
                      <a:endParaRPr lang="en-PH" sz="1000" b="1" i="0" u="none" strike="noStrike">
                        <a:solidFill>
                          <a:srgbClr val="000000"/>
                        </a:solidFill>
                        <a:effectLst/>
                        <a:latin typeface="Arial" panose="020B0604020202020204" pitchFamily="34" charset="0"/>
                      </a:endParaRPr>
                    </a:p>
                  </a:txBody>
                  <a:tcPr marL="6085" marR="6085" marT="6085" marB="0" anchor="ctr"/>
                </a:tc>
              </a:tr>
              <a:tr h="152123">
                <a:tc vMerge="1">
                  <a:txBody>
                    <a:bodyPr/>
                    <a:lstStyle/>
                    <a:p>
                      <a:endParaRPr lang="en-PH"/>
                    </a:p>
                  </a:txBody>
                  <a:tcPr/>
                </a:tc>
                <a:tc>
                  <a:txBody>
                    <a:bodyPr/>
                    <a:lstStyle/>
                    <a:p>
                      <a:pPr algn="l" rtl="0" fontAlgn="ctr"/>
                      <a:r>
                        <a:rPr lang="en-PH" sz="1000" u="none" strike="noStrike">
                          <a:effectLst/>
                        </a:rPr>
                        <a:t>sum of length of uninterrupted sequences of capital letters</a:t>
                      </a:r>
                      <a:endParaRPr lang="en-PH" sz="1000" b="0" i="0" u="none" strike="noStrike">
                        <a:solidFill>
                          <a:srgbClr val="000000"/>
                        </a:solidFill>
                        <a:effectLst/>
                        <a:latin typeface="Arial" panose="020B0604020202020204" pitchFamily="34" charset="0"/>
                      </a:endParaRPr>
                    </a:p>
                  </a:txBody>
                  <a:tcPr marL="6085" marR="6085" marT="6085" marB="0" anchor="ctr"/>
                </a:tc>
              </a:tr>
              <a:tr h="158208">
                <a:tc vMerge="1">
                  <a:txBody>
                    <a:bodyPr/>
                    <a:lstStyle/>
                    <a:p>
                      <a:endParaRPr lang="en-PH"/>
                    </a:p>
                  </a:txBody>
                  <a:tcPr/>
                </a:tc>
                <a:tc>
                  <a:txBody>
                    <a:bodyPr/>
                    <a:lstStyle/>
                    <a:p>
                      <a:pPr algn="l" rtl="0" fontAlgn="ctr"/>
                      <a:r>
                        <a:rPr lang="en-PH" sz="1000" u="none" strike="noStrike">
                          <a:effectLst/>
                        </a:rPr>
                        <a:t>total number of capital letters in the e-mail</a:t>
                      </a:r>
                      <a:endParaRPr lang="en-PH" sz="1000" b="0" i="0" u="none" strike="noStrike">
                        <a:solidFill>
                          <a:srgbClr val="000000"/>
                        </a:solidFill>
                        <a:effectLst/>
                        <a:latin typeface="Arial" panose="020B0604020202020204" pitchFamily="34" charset="0"/>
                      </a:endParaRPr>
                    </a:p>
                  </a:txBody>
                  <a:tcPr marL="6085" marR="6085" marT="6085" marB="0" anchor="ctr"/>
                </a:tc>
              </a:tr>
              <a:tr h="164293">
                <a:tc>
                  <a:txBody>
                    <a:bodyPr/>
                    <a:lstStyle/>
                    <a:p>
                      <a:pPr algn="l" fontAlgn="b"/>
                      <a:r>
                        <a:rPr lang="en-PH" sz="900" u="none" strike="noStrike">
                          <a:effectLst/>
                        </a:rPr>
                        <a:t> </a:t>
                      </a:r>
                      <a:endParaRPr lang="en-PH" sz="900" b="1" i="0" u="none" strike="noStrike">
                        <a:solidFill>
                          <a:srgbClr val="000000"/>
                        </a:solidFill>
                        <a:effectLst/>
                        <a:latin typeface="Calibri" panose="020F0502020204030204" pitchFamily="34" charset="0"/>
                      </a:endParaRPr>
                    </a:p>
                  </a:txBody>
                  <a:tcPr marL="6085" marR="6085" marT="6085" marB="0" anchor="b"/>
                </a:tc>
                <a:tc>
                  <a:txBody>
                    <a:bodyPr/>
                    <a:lstStyle/>
                    <a:p>
                      <a:pPr algn="l" rtl="0" fontAlgn="ctr"/>
                      <a:r>
                        <a:rPr lang="en-PH" sz="1000" u="none" strike="noStrike">
                          <a:effectLst/>
                        </a:rPr>
                        <a:t> </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rowSpan="2">
                  <a:txBody>
                    <a:bodyPr/>
                    <a:lstStyle/>
                    <a:p>
                      <a:pPr algn="ctr" fontAlgn="ctr"/>
                      <a:r>
                        <a:rPr lang="en-PH" sz="900" u="none" strike="noStrike">
                          <a:effectLst/>
                        </a:rPr>
                        <a:t>BF</a:t>
                      </a:r>
                      <a:endParaRPr lang="en-PH" sz="900" b="1" i="0" u="none" strike="noStrike">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1 </a:t>
                      </a:r>
                      <a:r>
                        <a:rPr lang="en-PH" sz="1000" u="sng" strike="noStrike">
                          <a:effectLst/>
                        </a:rPr>
                        <a:t>nominal</a:t>
                      </a:r>
                      <a:r>
                        <a:rPr lang="en-PH" sz="1000" u="none" strike="noStrike">
                          <a:effectLst/>
                        </a:rPr>
                        <a:t> {0,1} class attribute of type spam</a:t>
                      </a:r>
                      <a:endParaRPr lang="en-PH" sz="1000" b="1" i="0" u="none" strike="noStrike">
                        <a:solidFill>
                          <a:srgbClr val="000000"/>
                        </a:solidFill>
                        <a:effectLst/>
                        <a:latin typeface="Arial" panose="020B0604020202020204" pitchFamily="34" charset="0"/>
                      </a:endParaRPr>
                    </a:p>
                  </a:txBody>
                  <a:tcPr marL="6085" marR="6085" marT="6085" marB="0" anchor="ctr"/>
                </a:tc>
              </a:tr>
              <a:tr h="152123">
                <a:tc vMerge="1">
                  <a:txBody>
                    <a:bodyPr/>
                    <a:lstStyle/>
                    <a:p>
                      <a:endParaRPr lang="en-PH"/>
                    </a:p>
                  </a:txBody>
                  <a:tcPr/>
                </a:tc>
                <a:tc>
                  <a:txBody>
                    <a:bodyPr/>
                    <a:lstStyle/>
                    <a:p>
                      <a:pPr algn="l" rtl="0" fontAlgn="ctr"/>
                      <a:r>
                        <a:rPr lang="en-PH" sz="1000" u="none" strike="noStrike" dirty="0">
                          <a:effectLst/>
                        </a:rPr>
                        <a:t>denotes whether the e-mail was considered spam (1) or not (0), i.e. unsolicited commercial e-mail.</a:t>
                      </a:r>
                      <a:endParaRPr lang="en-PH" sz="1000" b="0" i="0" u="none" strike="noStrike" dirty="0">
                        <a:solidFill>
                          <a:srgbClr val="000000"/>
                        </a:solidFill>
                        <a:effectLst/>
                        <a:latin typeface="Arial" panose="020B0604020202020204" pitchFamily="34" charset="0"/>
                      </a:endParaRPr>
                    </a:p>
                  </a:txBody>
                  <a:tcPr marL="6085" marR="6085" marT="6085" marB="0" anchor="ctr"/>
                </a:tc>
              </a:tr>
            </a:tbl>
          </a:graphicData>
        </a:graphic>
      </p:graphicFrame>
    </p:spTree>
    <p:extLst>
      <p:ext uri="{BB962C8B-B14F-4D97-AF65-F5344CB8AC3E}">
        <p14:creationId xmlns:p14="http://schemas.microsoft.com/office/powerpoint/2010/main" val="33909103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109" name="Shape 109"/>
          <p:cNvPicPr preferRelativeResize="0"/>
          <p:nvPr/>
        </p:nvPicPr>
        <p:blipFill rotWithShape="1">
          <a:blip r:embed="rId3">
            <a:alphaModFix/>
          </a:blip>
          <a:srcRect l="-1104" b="66880"/>
          <a:stretch/>
        </p:blipFill>
        <p:spPr>
          <a:xfrm>
            <a:off x="624114" y="1871662"/>
            <a:ext cx="8262711" cy="1372281"/>
          </a:xfrm>
          <a:prstGeom prst="rect">
            <a:avLst/>
          </a:prstGeom>
          <a:noFill/>
          <a:ln>
            <a:noFill/>
          </a:ln>
        </p:spPr>
      </p:pic>
      <p:sp>
        <p:nvSpPr>
          <p:cNvPr id="4" name="Title 1"/>
          <p:cNvSpPr txBox="1">
            <a:spLocks/>
          </p:cNvSpPr>
          <p:nvPr/>
        </p:nvSpPr>
        <p:spPr>
          <a:xfrm>
            <a:off x="471900" y="738725"/>
            <a:ext cx="8222100" cy="767700"/>
          </a:xfrm>
          <a:prstGeom prst="rect">
            <a:avLst/>
          </a:prstGeom>
        </p:spPr>
        <p:txBody>
          <a:bodyPr vert="horz" lIns="91425" tIns="91425" rIns="91425" bIns="91425" rtlCol="0" anchor="ctr" anchorCtr="0">
            <a:normAutofit lnSpcReduction="10000"/>
          </a:bodyPr>
          <a:lstStyle>
            <a:lvl1pPr lvl="0" algn="l" defTabSz="914400" rtl="0" eaLnBrk="1" latinLnBrk="0" hangingPunct="1">
              <a:spcBef>
                <a:spcPts val="0"/>
              </a:spcBef>
              <a:buSzPct val="100000"/>
              <a:buNone/>
              <a:defRPr sz="4200" kern="1200" cap="all" spc="-60" baseline="0">
                <a:solidFill>
                  <a:schemeClr val="tx2"/>
                </a:solidFill>
                <a:latin typeface="+mj-lt"/>
                <a:ea typeface="+mj-ea"/>
                <a:cs typeface="+mj-cs"/>
              </a:defRPr>
            </a:lvl1pPr>
            <a:lvl2pPr lvl="1">
              <a:spcBef>
                <a:spcPts val="0"/>
              </a:spcBef>
              <a:buSzPct val="100000"/>
              <a:defRPr sz="4200"/>
            </a:lvl2pPr>
            <a:lvl3pPr lvl="2">
              <a:spcBef>
                <a:spcPts val="0"/>
              </a:spcBef>
              <a:buSzPct val="100000"/>
              <a:defRPr sz="4200"/>
            </a:lvl3pPr>
            <a:lvl4pPr lvl="3">
              <a:spcBef>
                <a:spcPts val="0"/>
              </a:spcBef>
              <a:buSzPct val="100000"/>
              <a:defRPr sz="4200"/>
            </a:lvl4pPr>
            <a:lvl5pPr lvl="4">
              <a:spcBef>
                <a:spcPts val="0"/>
              </a:spcBef>
              <a:buSzPct val="100000"/>
              <a:defRPr sz="4200"/>
            </a:lvl5pPr>
            <a:lvl6pPr lvl="5">
              <a:spcBef>
                <a:spcPts val="0"/>
              </a:spcBef>
              <a:buSzPct val="100000"/>
              <a:defRPr sz="4200"/>
            </a:lvl6pPr>
            <a:lvl7pPr lvl="6">
              <a:spcBef>
                <a:spcPts val="0"/>
              </a:spcBef>
              <a:buSzPct val="100000"/>
              <a:defRPr sz="4200"/>
            </a:lvl7pPr>
            <a:lvl8pPr lvl="7">
              <a:spcBef>
                <a:spcPts val="0"/>
              </a:spcBef>
              <a:buSzPct val="100000"/>
              <a:defRPr sz="4200"/>
            </a:lvl8pPr>
            <a:lvl9pPr lvl="8">
              <a:spcBef>
                <a:spcPts val="0"/>
              </a:spcBef>
              <a:buSzPct val="100000"/>
              <a:defRPr sz="4200"/>
            </a:lvl9pPr>
          </a:lstStyle>
          <a:p>
            <a:r>
              <a:rPr lang="en-PH" smtClean="0"/>
              <a:t>MILESTONE 1: SPambase</a:t>
            </a:r>
            <a:endParaRPr lang="en-PH" dirty="0"/>
          </a:p>
        </p:txBody>
      </p:sp>
      <p:sp>
        <p:nvSpPr>
          <p:cNvPr id="5" name="Text Placeholder 1"/>
          <p:cNvSpPr txBox="1">
            <a:spLocks/>
          </p:cNvSpPr>
          <p:nvPr/>
        </p:nvSpPr>
        <p:spPr>
          <a:xfrm>
            <a:off x="1100134" y="3321494"/>
            <a:ext cx="2808000" cy="3163500"/>
          </a:xfrm>
          <a:prstGeom prst="rect">
            <a:avLst/>
          </a:prstGeom>
        </p:spPr>
        <p:txBody>
          <a:bodyPr/>
          <a:lst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a:lstStyle>
          <a:p>
            <a:pPr marL="171450" indent="-171450">
              <a:buFont typeface="Arial" pitchFamily="34" charset="0"/>
              <a:buChar char="•"/>
            </a:pPr>
            <a:r>
              <a:rPr lang="en-PH" sz="1200" dirty="0" smtClean="0"/>
              <a:t>Complete Feature Set</a:t>
            </a:r>
          </a:p>
          <a:p>
            <a:pPr marL="171450" indent="-171450">
              <a:buFont typeface="Arial" pitchFamily="34" charset="0"/>
              <a:buChar char="•"/>
            </a:pPr>
            <a:r>
              <a:rPr lang="en-PH" sz="1200" dirty="0" smtClean="0"/>
              <a:t>Feature Selection using Forward Selection and Backward Elimination</a:t>
            </a:r>
          </a:p>
          <a:p>
            <a:pPr marL="171450" indent="-171450">
              <a:buFont typeface="Arial" pitchFamily="34" charset="0"/>
              <a:buChar char="•"/>
            </a:pPr>
            <a:r>
              <a:rPr lang="en-PH" sz="1200" dirty="0" smtClean="0"/>
              <a:t>PCA</a:t>
            </a:r>
            <a:endParaRPr lang="en-PH" sz="1200" dirty="0"/>
          </a:p>
        </p:txBody>
      </p:sp>
    </p:spTree>
  </p:cSld>
  <p:clrMapOvr>
    <a:masterClrMapping/>
  </p:clrMapOvr>
  <p:transition spd="slow">
    <p:cut/>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ssential">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Essential</Template>
  <TotalTime>817</TotalTime>
  <Words>2909</Words>
  <Application>Microsoft Office PowerPoint</Application>
  <PresentationFormat>On-screen Show (16:9)</PresentationFormat>
  <Paragraphs>929</Paragraphs>
  <Slides>46</Slides>
  <Notes>20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46</vt:i4>
      </vt:variant>
    </vt:vector>
  </HeadingPairs>
  <TitlesOfParts>
    <vt:vector size="54" baseType="lpstr">
      <vt:lpstr>Times New Roman</vt:lpstr>
      <vt:lpstr>Wingdings</vt:lpstr>
      <vt:lpstr>SimSun</vt:lpstr>
      <vt:lpstr>Arial</vt:lpstr>
      <vt:lpstr>Arial Black</vt:lpstr>
      <vt:lpstr>Roboto</vt:lpstr>
      <vt:lpstr>Calibri</vt:lpstr>
      <vt:lpstr>Essential</vt:lpstr>
      <vt:lpstr>Milestones 1 &amp; 2 - Analysis</vt:lpstr>
      <vt:lpstr>Dataset</vt:lpstr>
      <vt:lpstr>Goals</vt:lpstr>
      <vt:lpstr>Machine Learning Techniques</vt:lpstr>
      <vt:lpstr>Dataset 1: SPAMBASE</vt:lpstr>
      <vt:lpstr>Milestone 1: Spambase</vt:lpstr>
      <vt:lpstr>Milestone 1: Spambase</vt:lpstr>
      <vt:lpstr>MILESTONE 1: SPambase</vt:lpstr>
      <vt:lpstr>PowerPoint Presentation</vt:lpstr>
      <vt:lpstr>PowerPoint Presentation</vt:lpstr>
      <vt:lpstr>C. Discussion of Results</vt:lpstr>
      <vt:lpstr>PCA top 9</vt:lpstr>
      <vt:lpstr>PowerPoint Presentation</vt:lpstr>
      <vt:lpstr>MILEstone 1: SPAMBASE</vt:lpstr>
      <vt:lpstr>MILESTONE 2: SPAMBASE</vt:lpstr>
      <vt:lpstr>k-Means Clustering: Spambase</vt:lpstr>
      <vt:lpstr>k-Means Clustering: Spambase</vt:lpstr>
      <vt:lpstr>k-Means Clustering: Spambase</vt:lpstr>
      <vt:lpstr>k-Means Clustering: Spambase</vt:lpstr>
      <vt:lpstr>k-Means Clustering: Spambase</vt:lpstr>
      <vt:lpstr>SOM: Spambase</vt:lpstr>
      <vt:lpstr>SOM: Spambase</vt:lpstr>
      <vt:lpstr>SOM: Spambase</vt:lpstr>
      <vt:lpstr>SOM: Spambase</vt:lpstr>
      <vt:lpstr>SOM: Spambase</vt:lpstr>
      <vt:lpstr>Dataset 2: DIABETic retinopathy</vt:lpstr>
      <vt:lpstr>Milestone 1: Diabetic Retinopathy</vt:lpstr>
      <vt:lpstr>Milestone 1: Diabetic Retinopathy</vt:lpstr>
      <vt:lpstr>Milestone 1: Diabetic Retinopathy</vt:lpstr>
      <vt:lpstr>Milestone 1: Diabetic Retinopathy</vt:lpstr>
      <vt:lpstr>C. Discussion of Results</vt:lpstr>
      <vt:lpstr>PowerPoint Presentation</vt:lpstr>
      <vt:lpstr>C. Discussion Of Results</vt:lpstr>
      <vt:lpstr>PCA top 9</vt:lpstr>
      <vt:lpstr>PowerPoint Presentation</vt:lpstr>
      <vt:lpstr>PowerPoint Presentation</vt:lpstr>
      <vt:lpstr>MILESTONE 2: DIABETIC RETINOPATHY</vt:lpstr>
      <vt:lpstr>K-means Clustering: Diabetic Retinopathy</vt:lpstr>
      <vt:lpstr>k-Means Clustering: Diabetic Retinopathy </vt:lpstr>
      <vt:lpstr>K-means Clustering: Diabetic Retinopathy</vt:lpstr>
      <vt:lpstr>k-Means Clustering: Diabetic Retinopathy</vt:lpstr>
      <vt:lpstr>k-Means Clustering: Diabetic Retinopathy</vt:lpstr>
      <vt:lpstr>SOM: Diabetic Retinopathy</vt:lpstr>
      <vt:lpstr>SOM: Diabetic Retinopathy</vt:lpstr>
      <vt:lpstr>SOM: Diabetic Retinopathy</vt:lpstr>
      <vt:lpstr>Discussion Of Results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Milestones 1 &amp; 2 - Analysis</dc:title>
  <cp:lastModifiedBy>markarevz18</cp:lastModifiedBy>
  <cp:revision>69</cp:revision>
  <dcterms:modified xsi:type="dcterms:W3CDTF">2016-04-06T12:17:11Z</dcterms:modified>
</cp:coreProperties>
</file>